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90"/>
  </p:notesMasterIdLst>
  <p:handoutMasterIdLst>
    <p:handoutMasterId r:id="rId91"/>
  </p:handoutMasterIdLst>
  <p:sldIdLst>
    <p:sldId id="256" r:id="rId5"/>
    <p:sldId id="465" r:id="rId6"/>
    <p:sldId id="472" r:id="rId7"/>
    <p:sldId id="467" r:id="rId8"/>
    <p:sldId id="500" r:id="rId9"/>
    <p:sldId id="501" r:id="rId10"/>
    <p:sldId id="474" r:id="rId11"/>
    <p:sldId id="502" r:id="rId12"/>
    <p:sldId id="503" r:id="rId13"/>
    <p:sldId id="504" r:id="rId14"/>
    <p:sldId id="505" r:id="rId15"/>
    <p:sldId id="507" r:id="rId16"/>
    <p:sldId id="508" r:id="rId17"/>
    <p:sldId id="509" r:id="rId18"/>
    <p:sldId id="510" r:id="rId19"/>
    <p:sldId id="511" r:id="rId20"/>
    <p:sldId id="512" r:id="rId21"/>
    <p:sldId id="513" r:id="rId22"/>
    <p:sldId id="514" r:id="rId23"/>
    <p:sldId id="515" r:id="rId24"/>
    <p:sldId id="516" r:id="rId25"/>
    <p:sldId id="517" r:id="rId26"/>
    <p:sldId id="518" r:id="rId27"/>
    <p:sldId id="519" r:id="rId28"/>
    <p:sldId id="521" r:id="rId29"/>
    <p:sldId id="520" r:id="rId30"/>
    <p:sldId id="527" r:id="rId31"/>
    <p:sldId id="528" r:id="rId32"/>
    <p:sldId id="522" r:id="rId33"/>
    <p:sldId id="523" r:id="rId34"/>
    <p:sldId id="524" r:id="rId35"/>
    <p:sldId id="525" r:id="rId36"/>
    <p:sldId id="526" r:id="rId37"/>
    <p:sldId id="529" r:id="rId38"/>
    <p:sldId id="530" r:id="rId39"/>
    <p:sldId id="531" r:id="rId40"/>
    <p:sldId id="533" r:id="rId41"/>
    <p:sldId id="532" r:id="rId42"/>
    <p:sldId id="534" r:id="rId43"/>
    <p:sldId id="535" r:id="rId44"/>
    <p:sldId id="536" r:id="rId45"/>
    <p:sldId id="537" r:id="rId46"/>
    <p:sldId id="538" r:id="rId47"/>
    <p:sldId id="539" r:id="rId48"/>
    <p:sldId id="540" r:id="rId49"/>
    <p:sldId id="541" r:id="rId50"/>
    <p:sldId id="542" r:id="rId51"/>
    <p:sldId id="543" r:id="rId52"/>
    <p:sldId id="544" r:id="rId53"/>
    <p:sldId id="545" r:id="rId54"/>
    <p:sldId id="546" r:id="rId55"/>
    <p:sldId id="547" r:id="rId56"/>
    <p:sldId id="548" r:id="rId57"/>
    <p:sldId id="549" r:id="rId58"/>
    <p:sldId id="550" r:id="rId59"/>
    <p:sldId id="551" r:id="rId60"/>
    <p:sldId id="552" r:id="rId61"/>
    <p:sldId id="553" r:id="rId62"/>
    <p:sldId id="554" r:id="rId63"/>
    <p:sldId id="555" r:id="rId64"/>
    <p:sldId id="556" r:id="rId65"/>
    <p:sldId id="557" r:id="rId66"/>
    <p:sldId id="558" r:id="rId67"/>
    <p:sldId id="559" r:id="rId68"/>
    <p:sldId id="560" r:id="rId69"/>
    <p:sldId id="561" r:id="rId70"/>
    <p:sldId id="480" r:id="rId71"/>
    <p:sldId id="562" r:id="rId72"/>
    <p:sldId id="496" r:id="rId73"/>
    <p:sldId id="563" r:id="rId74"/>
    <p:sldId id="564" r:id="rId75"/>
    <p:sldId id="565" r:id="rId76"/>
    <p:sldId id="566" r:id="rId77"/>
    <p:sldId id="498" r:id="rId78"/>
    <p:sldId id="567" r:id="rId79"/>
    <p:sldId id="568" r:id="rId80"/>
    <p:sldId id="569" r:id="rId81"/>
    <p:sldId id="570" r:id="rId82"/>
    <p:sldId id="571" r:id="rId83"/>
    <p:sldId id="572" r:id="rId84"/>
    <p:sldId id="573" r:id="rId85"/>
    <p:sldId id="574" r:id="rId86"/>
    <p:sldId id="575" r:id="rId87"/>
    <p:sldId id="576" r:id="rId88"/>
    <p:sldId id="577" r:id="rId89"/>
  </p:sldIdLst>
  <p:sldSz cx="9144000" cy="6858000" type="screen4x3"/>
  <p:notesSz cx="9928225" cy="6797675"/>
  <p:custDataLst>
    <p:tags r:id="rId9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8DBD"/>
    <a:srgbClr val="27AB63"/>
    <a:srgbClr val="F53939"/>
    <a:srgbClr val="C1D6FF"/>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52" autoAdjust="0"/>
    <p:restoredTop sz="89216" autoAdjust="0"/>
  </p:normalViewPr>
  <p:slideViewPr>
    <p:cSldViewPr>
      <p:cViewPr varScale="1">
        <p:scale>
          <a:sx n="79" d="100"/>
          <a:sy n="79" d="100"/>
        </p:scale>
        <p:origin x="1218"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notesMaster" Target="notesMasters/notesMaster1.xml"/><Relationship Id="rId95" Type="http://schemas.openxmlformats.org/officeDocument/2006/relationships/theme" Target="theme/theme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gs" Target="tags/tag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70590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4248308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134925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651505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775891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800273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474496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808613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743836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579765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072231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7987580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3030217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979337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656321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6794253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248682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743829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544070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5308717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0739200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0151649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8298754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6531149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93186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1710328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3732300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4374268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046917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2187971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044653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151411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6620997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9395081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0532564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103373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3324091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5056902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63785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164499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670683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0599150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7910796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1658362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8404674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7012318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7939390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42516295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161106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1555125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0817655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1858070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3699841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7689216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5266655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dirty="0" smtClean="0"/>
              <a:t>The hepatic portal vein </a:t>
            </a: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31394957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78719014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dirty="0" smtClean="0"/>
              <a:t>The hepatic portal vein </a:t>
            </a: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41947020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1299707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31909657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4610356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27158864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9620617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2851213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6319144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1578043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378451874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525931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2534288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209519463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0166594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361944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249329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42638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2837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3.xml"/><Relationship Id="rId7" Type="http://schemas.openxmlformats.org/officeDocument/2006/relationships/image" Target="../media/image2.jpeg"/><Relationship Id="rId2"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47.xml"/><Relationship Id="rId5" Type="http://schemas.openxmlformats.org/officeDocument/2006/relationships/slide" Target="../slides/slide66.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86409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7.1 – Diet</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043608" y="692696"/>
            <a:ext cx="129614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7.2 – Digestion</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411760" y="692696"/>
            <a:ext cx="100811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7.3 – Teeth</a:t>
            </a:r>
            <a:endParaRPr lang="en-GB" sz="13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484585" y="692696"/>
            <a:ext cx="153568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7.5 - Assimilation</a:t>
            </a:r>
            <a:endParaRPr lang="en-GB" sz="13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491880" y="692696"/>
            <a:ext cx="192069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7.4 – Alimentary Canal</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2" name="Picture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hyperlink" Target="Unit%2007/7.1%20-%20Stomach%20Function.mp4"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6.png"/><Relationship Id="rId4" Type="http://schemas.openxmlformats.org/officeDocument/2006/relationships/hyperlink" Target="Unit%2007/7.1%20-%20Stomach%20Function.mp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image" Target="../media/image12.gif"/></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image" Target="../media/image14.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slide" Target="slide7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22.pn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25.jpe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28.emf"/><Relationship Id="rId4" Type="http://schemas.openxmlformats.org/officeDocument/2006/relationships/hyperlink" Target="Unit%2007/7.1%20-%20Obesity%20Facts.mp4" TargetMode="External"/></Relationships>
</file>

<file path=ppt/slides/_rels/slide2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31.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Unit%2007/7.1%20-%20Diet.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76.xml"/><Relationship Id="rId4" Type="http://schemas.openxmlformats.org/officeDocument/2006/relationships/image" Target="../media/image31.jpeg"/></Relationships>
</file>

<file path=ppt/slides/_rels/slide37.xml.rels><?xml version="1.0" encoding="UTF-8" standalone="yes"?>
<Relationships xmlns="http://schemas.openxmlformats.org/package/2006/relationships"><Relationship Id="rId3" Type="http://schemas.openxmlformats.org/officeDocument/2006/relationships/hyperlink" Target="Unit%2007/7.2%20-%20Digestion.doc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35.jpe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slide" Target="slide78.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Unit%2007/7.3%20-%20Tooth%20Anatomy.mp4" TargetMode="External"/><Relationship Id="rId5" Type="http://schemas.openxmlformats.org/officeDocument/2006/relationships/image" Target="../media/image38.jpeg"/><Relationship Id="rId4" Type="http://schemas.openxmlformats.org/officeDocument/2006/relationships/image" Target="../media/image37.jpeg"/></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44.xml.rels><?xml version="1.0" encoding="UTF-8" standalone="yes"?>
<Relationships xmlns="http://schemas.openxmlformats.org/package/2006/relationships"><Relationship Id="rId3" Type="http://schemas.openxmlformats.org/officeDocument/2006/relationships/hyperlink" Target="Unit%2007/Activity%207.2.pdf"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slide" Target="slide78.xml"/><Relationship Id="rId5" Type="http://schemas.openxmlformats.org/officeDocument/2006/relationships/image" Target="../media/image40.emf"/><Relationship Id="rId4" Type="http://schemas.openxmlformats.org/officeDocument/2006/relationships/image" Target="../media/image39.emf"/></Relationships>
</file>

<file path=ppt/slides/_rels/slide4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42.emf"/></Relationships>
</file>

<file path=ppt/slides/_rels/slide46.xml.rels><?xml version="1.0" encoding="UTF-8" standalone="yes"?>
<Relationships xmlns="http://schemas.openxmlformats.org/package/2006/relationships"><Relationship Id="rId3" Type="http://schemas.openxmlformats.org/officeDocument/2006/relationships/hyperlink" Target="Unit%2007/7.3%20-%20Teeth.docx"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4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hyperlink" Target="Unit%2007/7.4%20-%20The%20Digestive%20System.mp4"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image" Target="../media/image50.jpeg"/><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52.jpeg"/></Relationships>
</file>

<file path=ppt/slides/_rels/slide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57.xml.rels><?xml version="1.0" encoding="UTF-8" standalone="yes"?>
<Relationships xmlns="http://schemas.openxmlformats.org/package/2006/relationships"><Relationship Id="rId3" Type="http://schemas.openxmlformats.org/officeDocument/2006/relationships/hyperlink" Target="Unit%2008/8.2%20-%20Transpiration.mp4"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image" Target="../media/image57.gif"/><Relationship Id="rId4" Type="http://schemas.openxmlformats.org/officeDocument/2006/relationships/image" Target="../media/image56.png"/></Relationships>
</file>

<file path=ppt/slides/_rels/slide58.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image" Target="../media/image59.jpeg"/><Relationship Id="rId4" Type="http://schemas.openxmlformats.org/officeDocument/2006/relationships/hyperlink" Target="Unit%2007/Activity%207.3.pdf"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image" Target="../media/image62.jpeg"/><Relationship Id="rId4" Type="http://schemas.openxmlformats.org/officeDocument/2006/relationships/image" Target="../media/image61.jpeg"/></Relationships>
</file>

<file path=ppt/slides/_rels/slide6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64.jpeg"/></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6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67.jpeg"/></Relationships>
</file>

<file path=ppt/slides/_rels/slide6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slide" Target="slide83.xml"/></Relationships>
</file>

<file path=ppt/slides/_rels/slide67.xml.rels><?xml version="1.0" encoding="UTF-8" standalone="yes"?>
<Relationships xmlns="http://schemas.openxmlformats.org/package/2006/relationships"><Relationship Id="rId3" Type="http://schemas.openxmlformats.org/officeDocument/2006/relationships/hyperlink" Target="Unit%2007/7.5%20-%20Assimilation.docx"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slide" Target="slide8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Unit%2007/7%20-%20Chapter%20Questions.docx"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hyperlink" Target="Unit%2007/7%20-%20Chapter%20Questions.docx"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Unit%2007/7%20-%20Chapter%20Questions.docx"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hyperlink" Target="Unit%2007/7%20-%20Chapter%20Questions.docx"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hyperlink" Target="Unit%2007/7%20-%20Chapter%20Questions.docx"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26276"/>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07 – </a:t>
            </a:r>
            <a:r>
              <a:rPr lang="en-GB"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Animal Nutrition</a:t>
            </a:r>
            <a:endParaRPr lang="en-GB"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human nutri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100" r="5236"/>
          <a:stretch/>
        </p:blipFill>
        <p:spPr bwMode="auto">
          <a:xfrm>
            <a:off x="4139952" y="2060849"/>
            <a:ext cx="4842599" cy="314311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1" cy="5478423"/>
          </a:xfrm>
          <a:prstGeom prst="rect">
            <a:avLst/>
          </a:prstGeom>
        </p:spPr>
        <p:txBody>
          <a:bodyPr wrap="square">
            <a:spAutoFit/>
          </a:bodyPr>
          <a:lstStyle/>
          <a:p>
            <a:pPr>
              <a:buClr>
                <a:srgbClr val="0070C0"/>
              </a:buClr>
              <a:buSzPct val="80000"/>
            </a:pPr>
            <a:r>
              <a:rPr lang="en-US" sz="2500" b="1" dirty="0" smtClean="0"/>
              <a:t>7.3 mechanical Digestion</a:t>
            </a:r>
          </a:p>
          <a:p>
            <a:pPr>
              <a:buClr>
                <a:srgbClr val="0070C0"/>
              </a:buClr>
              <a:buSzPct val="80000"/>
            </a:pPr>
            <a:r>
              <a:rPr lang="en-US" sz="2500" b="1" dirty="0" smtClean="0"/>
              <a:t>Core</a:t>
            </a:r>
          </a:p>
          <a:p>
            <a:pPr marL="355600" indent="-355600">
              <a:buClr>
                <a:srgbClr val="0070C0"/>
              </a:buClr>
              <a:buSzPct val="80000"/>
              <a:buFont typeface="Arial" panose="020B0604020202020204" pitchFamily="34" charset="0"/>
              <a:buChar char="►"/>
            </a:pPr>
            <a:r>
              <a:rPr lang="en-US" sz="2500" dirty="0"/>
              <a:t>Identify the types of human teeth (</a:t>
            </a:r>
            <a:r>
              <a:rPr lang="en-US" sz="2500" dirty="0" smtClean="0"/>
              <a:t>incisors, canines</a:t>
            </a:r>
            <a:r>
              <a:rPr lang="en-US" sz="2500" dirty="0"/>
              <a:t>, premolars and molars)</a:t>
            </a:r>
          </a:p>
          <a:p>
            <a:pPr marL="355600" indent="-355600">
              <a:buClr>
                <a:srgbClr val="0070C0"/>
              </a:buClr>
              <a:buSzPct val="80000"/>
              <a:buFont typeface="Arial" panose="020B0604020202020204" pitchFamily="34" charset="0"/>
              <a:buChar char="►"/>
            </a:pPr>
            <a:r>
              <a:rPr lang="en-US" sz="2500" dirty="0" smtClean="0"/>
              <a:t>Describe </a:t>
            </a:r>
            <a:r>
              <a:rPr lang="en-US" sz="2500" dirty="0"/>
              <a:t>the structure of human </a:t>
            </a:r>
            <a:r>
              <a:rPr lang="en-US" sz="2500" dirty="0" smtClean="0"/>
              <a:t>teeth, limited </a:t>
            </a:r>
            <a:r>
              <a:rPr lang="en-US" sz="2500" dirty="0"/>
              <a:t>to enamel, dentine, pulp, nerves </a:t>
            </a:r>
            <a:r>
              <a:rPr lang="en-US" sz="2500" dirty="0" smtClean="0"/>
              <a:t>and cement</a:t>
            </a:r>
            <a:r>
              <a:rPr lang="en-US" sz="2500" dirty="0"/>
              <a:t>, as well as the gums</a:t>
            </a:r>
          </a:p>
          <a:p>
            <a:pPr marL="355600" indent="-355600">
              <a:buClr>
                <a:srgbClr val="0070C0"/>
              </a:buClr>
              <a:buSzPct val="80000"/>
              <a:buFont typeface="Arial" panose="020B0604020202020204" pitchFamily="34" charset="0"/>
              <a:buChar char="►"/>
            </a:pPr>
            <a:r>
              <a:rPr lang="en-US" sz="2500" dirty="0" smtClean="0"/>
              <a:t>Describe </a:t>
            </a:r>
            <a:r>
              <a:rPr lang="en-US" sz="2500" dirty="0"/>
              <a:t>the functions of the types of </a:t>
            </a:r>
            <a:r>
              <a:rPr lang="en-US" sz="2500" dirty="0" smtClean="0"/>
              <a:t>human teeth </a:t>
            </a:r>
            <a:r>
              <a:rPr lang="en-US" sz="2500" dirty="0"/>
              <a:t>in mechanical digestion of food</a:t>
            </a:r>
          </a:p>
          <a:p>
            <a:pPr marL="355600" indent="-355600">
              <a:buClr>
                <a:srgbClr val="0070C0"/>
              </a:buClr>
              <a:buSzPct val="80000"/>
              <a:buFont typeface="Arial" panose="020B0604020202020204" pitchFamily="34" charset="0"/>
              <a:buChar char="►"/>
            </a:pPr>
            <a:r>
              <a:rPr lang="en-US" sz="2500" dirty="0" smtClean="0"/>
              <a:t>State </a:t>
            </a:r>
            <a:r>
              <a:rPr lang="en-US" sz="2500" dirty="0"/>
              <a:t>the causes of dental decay in </a:t>
            </a:r>
            <a:r>
              <a:rPr lang="en-US" sz="2500" dirty="0" smtClean="0"/>
              <a:t>terms of </a:t>
            </a:r>
            <a:r>
              <a:rPr lang="en-US" sz="2500" dirty="0"/>
              <a:t>a coating of bacteria and food on </a:t>
            </a:r>
            <a:r>
              <a:rPr lang="en-US" sz="2500" dirty="0" smtClean="0"/>
              <a:t>teeth, the </a:t>
            </a:r>
            <a:r>
              <a:rPr lang="en-US" sz="2500" dirty="0"/>
              <a:t>bacteria respiring sugars in the </a:t>
            </a:r>
            <a:r>
              <a:rPr lang="en-US" sz="2500" dirty="0" smtClean="0"/>
              <a:t>food, producing </a:t>
            </a:r>
            <a:r>
              <a:rPr lang="en-US" sz="2500" dirty="0"/>
              <a:t>acid which dissolves the </a:t>
            </a:r>
            <a:r>
              <a:rPr lang="en-US" sz="2500" dirty="0" smtClean="0"/>
              <a:t>enamel and </a:t>
            </a:r>
            <a:r>
              <a:rPr lang="en-US" sz="2500" dirty="0"/>
              <a:t>dentine</a:t>
            </a:r>
          </a:p>
          <a:p>
            <a:pPr marL="355600" indent="-355600">
              <a:buClr>
                <a:srgbClr val="0070C0"/>
              </a:buClr>
              <a:buSzPct val="80000"/>
              <a:buFont typeface="Arial" panose="020B0604020202020204" pitchFamily="34" charset="0"/>
              <a:buChar char="►"/>
            </a:pPr>
            <a:r>
              <a:rPr lang="en-US" sz="2500" dirty="0" smtClean="0"/>
              <a:t>Describe </a:t>
            </a:r>
            <a:r>
              <a:rPr lang="en-US" sz="2500" dirty="0"/>
              <a:t>the proper care of teeth in terms </a:t>
            </a:r>
            <a:r>
              <a:rPr lang="en-US" sz="2500" dirty="0" smtClean="0"/>
              <a:t>of diet </a:t>
            </a:r>
            <a:r>
              <a:rPr lang="en-US" sz="2500" dirty="0"/>
              <a:t>and regular brushing</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 – Animal and Human Nutrition</a:t>
            </a:r>
            <a:endParaRPr lang="en-US" sz="3600" dirty="0"/>
          </a:p>
        </p:txBody>
      </p:sp>
    </p:spTree>
    <p:extLst>
      <p:ext uri="{BB962C8B-B14F-4D97-AF65-F5344CB8AC3E}">
        <p14:creationId xmlns:p14="http://schemas.microsoft.com/office/powerpoint/2010/main" val="107303560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1" cy="5660011"/>
          </a:xfrm>
          <a:prstGeom prst="rect">
            <a:avLst/>
          </a:prstGeom>
        </p:spPr>
        <p:txBody>
          <a:bodyPr wrap="square">
            <a:spAutoFit/>
          </a:bodyPr>
          <a:lstStyle/>
          <a:p>
            <a:pPr>
              <a:buClr>
                <a:srgbClr val="0070C0"/>
              </a:buClr>
              <a:buSzPct val="80000"/>
            </a:pPr>
            <a:r>
              <a:rPr lang="en-US" sz="1340" b="1" dirty="0" smtClean="0"/>
              <a:t>7.4 – Chemical Digestion</a:t>
            </a:r>
          </a:p>
          <a:p>
            <a:pPr>
              <a:buClr>
                <a:srgbClr val="0070C0"/>
              </a:buClr>
              <a:buSzPct val="80000"/>
            </a:pPr>
            <a:r>
              <a:rPr lang="en-US" sz="1340" b="1" dirty="0" smtClean="0"/>
              <a:t>Core</a:t>
            </a:r>
          </a:p>
          <a:p>
            <a:pPr marL="355600" indent="-355600">
              <a:buClr>
                <a:srgbClr val="0070C0"/>
              </a:buClr>
              <a:buSzPct val="80000"/>
              <a:buFont typeface="Wingdings 3" panose="05040102010807070707" pitchFamily="18" charset="2"/>
              <a:buChar char=""/>
            </a:pPr>
            <a:r>
              <a:rPr lang="en-US" sz="1340" dirty="0"/>
              <a:t>State the significance of chemical </a:t>
            </a:r>
            <a:r>
              <a:rPr lang="en-US" sz="1340" dirty="0" smtClean="0"/>
              <a:t>digestion in </a:t>
            </a:r>
            <a:r>
              <a:rPr lang="en-US" sz="1340" dirty="0"/>
              <a:t>the alimentary canal in producing </a:t>
            </a:r>
            <a:r>
              <a:rPr lang="en-US" sz="1340" dirty="0" smtClean="0"/>
              <a:t>small, soluble </a:t>
            </a:r>
            <a:r>
              <a:rPr lang="en-US" sz="1340" dirty="0"/>
              <a:t>molecules that can be absorbed</a:t>
            </a:r>
          </a:p>
          <a:p>
            <a:pPr marL="355600" indent="-355600">
              <a:buClr>
                <a:srgbClr val="0070C0"/>
              </a:buClr>
              <a:buSzPct val="80000"/>
              <a:buFont typeface="Wingdings 3" panose="05040102010807070707" pitchFamily="18" charset="2"/>
              <a:buChar char=""/>
            </a:pPr>
            <a:r>
              <a:rPr lang="en-US" sz="1340" dirty="0" smtClean="0"/>
              <a:t>State </a:t>
            </a:r>
            <a:r>
              <a:rPr lang="en-US" sz="1340" dirty="0"/>
              <a:t>the functions of enzymes as follows:</a:t>
            </a:r>
          </a:p>
          <a:p>
            <a:pPr marL="711200" indent="-355600">
              <a:buClr>
                <a:srgbClr val="0070C0"/>
              </a:buClr>
              <a:buSzPct val="100000"/>
              <a:buFont typeface="Wingdings" panose="05000000000000000000" pitchFamily="2" charset="2"/>
              <a:buChar char="§"/>
            </a:pPr>
            <a:r>
              <a:rPr lang="en-US" sz="1340" dirty="0" smtClean="0"/>
              <a:t>amylase </a:t>
            </a:r>
            <a:r>
              <a:rPr lang="en-US" sz="1340" dirty="0"/>
              <a:t>breaks down starch to </a:t>
            </a:r>
            <a:r>
              <a:rPr lang="en-US" sz="1340" dirty="0" smtClean="0"/>
              <a:t>simpler sugars</a:t>
            </a:r>
            <a:endParaRPr lang="en-US" sz="1340" dirty="0"/>
          </a:p>
          <a:p>
            <a:pPr marL="711200" indent="-355600">
              <a:buClr>
                <a:srgbClr val="0070C0"/>
              </a:buClr>
              <a:buSzPct val="100000"/>
              <a:buFont typeface="Wingdings" panose="05000000000000000000" pitchFamily="2" charset="2"/>
              <a:buChar char="§"/>
            </a:pPr>
            <a:r>
              <a:rPr lang="en-US" sz="1340" dirty="0" smtClean="0"/>
              <a:t>protease </a:t>
            </a:r>
            <a:r>
              <a:rPr lang="en-US" sz="1340" dirty="0"/>
              <a:t>breaks down protein to </a:t>
            </a:r>
            <a:r>
              <a:rPr lang="en-US" sz="1340" dirty="0" smtClean="0"/>
              <a:t>amino acids</a:t>
            </a:r>
            <a:endParaRPr lang="en-US" sz="1340" dirty="0"/>
          </a:p>
          <a:p>
            <a:pPr marL="711200" indent="-355600">
              <a:buClr>
                <a:srgbClr val="0070C0"/>
              </a:buClr>
              <a:buSzPct val="100000"/>
              <a:buFont typeface="Wingdings" panose="05000000000000000000" pitchFamily="2" charset="2"/>
              <a:buChar char="§"/>
            </a:pPr>
            <a:r>
              <a:rPr lang="en-US" sz="1340" dirty="0" smtClean="0"/>
              <a:t>lipase </a:t>
            </a:r>
            <a:r>
              <a:rPr lang="en-US" sz="1340" dirty="0"/>
              <a:t>breaks down fats to fatty acids </a:t>
            </a:r>
            <a:r>
              <a:rPr lang="en-US" sz="1340" dirty="0" smtClean="0"/>
              <a:t>and glycerol</a:t>
            </a:r>
            <a:endParaRPr lang="en-US" sz="1340" dirty="0"/>
          </a:p>
          <a:p>
            <a:pPr marL="355600" indent="-355600">
              <a:buClr>
                <a:srgbClr val="0070C0"/>
              </a:buClr>
              <a:buSzPct val="80000"/>
              <a:buFont typeface="Wingdings 3" panose="05040102010807070707" pitchFamily="18" charset="2"/>
              <a:buChar char=""/>
            </a:pPr>
            <a:r>
              <a:rPr lang="en-US" sz="1340" dirty="0" smtClean="0"/>
              <a:t>State </a:t>
            </a:r>
            <a:r>
              <a:rPr lang="en-US" sz="1340" dirty="0"/>
              <a:t>where, in the alimentary canal, </a:t>
            </a:r>
            <a:r>
              <a:rPr lang="en-US" sz="1340" dirty="0" smtClean="0"/>
              <a:t>amylase, protease </a:t>
            </a:r>
            <a:r>
              <a:rPr lang="en-US" sz="1340" dirty="0"/>
              <a:t>and lipase are secreted</a:t>
            </a:r>
          </a:p>
          <a:p>
            <a:pPr marL="355600" indent="-355600">
              <a:buClr>
                <a:srgbClr val="0070C0"/>
              </a:buClr>
              <a:buSzPct val="80000"/>
              <a:buFont typeface="Wingdings 3" panose="05040102010807070707" pitchFamily="18" charset="2"/>
              <a:buChar char=""/>
            </a:pPr>
            <a:r>
              <a:rPr lang="en-US" sz="1340" dirty="0" smtClean="0"/>
              <a:t>State </a:t>
            </a:r>
            <a:r>
              <a:rPr lang="en-US" sz="1340" dirty="0"/>
              <a:t>the functions of the hydrochloric acid </a:t>
            </a:r>
            <a:r>
              <a:rPr lang="en-US" sz="1340" dirty="0" smtClean="0"/>
              <a:t>in gastric </a:t>
            </a:r>
            <a:r>
              <a:rPr lang="en-US" sz="1340" dirty="0"/>
              <a:t>juice, limited to killing bacteria in </a:t>
            </a:r>
            <a:r>
              <a:rPr lang="en-US" sz="1340" dirty="0" smtClean="0"/>
              <a:t>food and </a:t>
            </a:r>
            <a:r>
              <a:rPr lang="en-US" sz="1340" dirty="0"/>
              <a:t>giving an acid pH for enzymes</a:t>
            </a:r>
          </a:p>
          <a:p>
            <a:pPr>
              <a:buClr>
                <a:srgbClr val="0070C0"/>
              </a:buClr>
              <a:buSzPct val="80000"/>
            </a:pPr>
            <a:r>
              <a:rPr lang="en-US" sz="1340" b="1" dirty="0" smtClean="0"/>
              <a:t>Supplement</a:t>
            </a:r>
          </a:p>
          <a:p>
            <a:pPr marL="355600" indent="-355600">
              <a:buClr>
                <a:srgbClr val="0070C0"/>
              </a:buClr>
              <a:buSzPct val="80000"/>
              <a:buFont typeface="Wingdings 3" panose="05040102010807070707" pitchFamily="18" charset="2"/>
              <a:buChar char=""/>
            </a:pPr>
            <a:r>
              <a:rPr lang="en-US" sz="1340" dirty="0"/>
              <a:t>Describe the digestion of starch in </a:t>
            </a:r>
            <a:r>
              <a:rPr lang="en-US" sz="1340" dirty="0" smtClean="0"/>
              <a:t>the alimentary </a:t>
            </a:r>
            <a:r>
              <a:rPr lang="en-US" sz="1340" dirty="0"/>
              <a:t>canal:</a:t>
            </a:r>
          </a:p>
          <a:p>
            <a:pPr marL="711200" indent="-355600">
              <a:buClr>
                <a:srgbClr val="0070C0"/>
              </a:buClr>
              <a:buSzPct val="100000"/>
              <a:buFont typeface="Wingdings" panose="05000000000000000000" pitchFamily="2" charset="2"/>
              <a:buChar char="§"/>
            </a:pPr>
            <a:r>
              <a:rPr lang="en-US" sz="1340" dirty="0" smtClean="0"/>
              <a:t>amylase </a:t>
            </a:r>
            <a:r>
              <a:rPr lang="en-US" sz="1340" dirty="0"/>
              <a:t>is secreted into the </a:t>
            </a:r>
            <a:r>
              <a:rPr lang="en-US" sz="1340" dirty="0" smtClean="0"/>
              <a:t>alimentary canal </a:t>
            </a:r>
            <a:r>
              <a:rPr lang="en-US" sz="1340" dirty="0"/>
              <a:t>and breaks down starch to maltose</a:t>
            </a:r>
          </a:p>
          <a:p>
            <a:pPr marL="711200" indent="-355600">
              <a:buClr>
                <a:srgbClr val="0070C0"/>
              </a:buClr>
              <a:buSzPct val="100000"/>
              <a:buFont typeface="Wingdings" panose="05000000000000000000" pitchFamily="2" charset="2"/>
              <a:buChar char="§"/>
            </a:pPr>
            <a:r>
              <a:rPr lang="en-US" sz="1340" dirty="0" smtClean="0"/>
              <a:t>maltose </a:t>
            </a:r>
            <a:r>
              <a:rPr lang="en-US" sz="1340" dirty="0"/>
              <a:t>is broken down by </a:t>
            </a:r>
            <a:r>
              <a:rPr lang="en-US" sz="1340" dirty="0" smtClean="0"/>
              <a:t>maltase to </a:t>
            </a:r>
            <a:r>
              <a:rPr lang="en-US" sz="1340" dirty="0"/>
              <a:t>glucose on the membranes of </a:t>
            </a:r>
            <a:r>
              <a:rPr lang="en-US" sz="1340" dirty="0" smtClean="0"/>
              <a:t>the epithelium </a:t>
            </a:r>
            <a:r>
              <a:rPr lang="en-US" sz="1340" dirty="0"/>
              <a:t>lining the small intestine</a:t>
            </a:r>
          </a:p>
          <a:p>
            <a:pPr marL="355600" indent="-355600">
              <a:buClr>
                <a:srgbClr val="0070C0"/>
              </a:buClr>
              <a:buSzPct val="80000"/>
              <a:buFont typeface="Wingdings 3" panose="05040102010807070707" pitchFamily="18" charset="2"/>
              <a:buChar char=""/>
            </a:pPr>
            <a:r>
              <a:rPr lang="en-US" sz="1340" dirty="0" smtClean="0"/>
              <a:t>Describe </a:t>
            </a:r>
            <a:r>
              <a:rPr lang="en-US" sz="1340" dirty="0"/>
              <a:t>pepsin and trypsin as two </a:t>
            </a:r>
            <a:r>
              <a:rPr lang="en-US" sz="1340" dirty="0" smtClean="0"/>
              <a:t>protease enzymes </a:t>
            </a:r>
            <a:r>
              <a:rPr lang="en-US" sz="1340" dirty="0"/>
              <a:t>that function in different parts of </a:t>
            </a:r>
            <a:r>
              <a:rPr lang="en-US" sz="1340" dirty="0" smtClean="0"/>
              <a:t>the alimentary </a:t>
            </a:r>
            <a:r>
              <a:rPr lang="en-US" sz="1340" dirty="0"/>
              <a:t>canal:</a:t>
            </a:r>
          </a:p>
          <a:p>
            <a:pPr marL="711200" indent="-355600">
              <a:buClr>
                <a:srgbClr val="0070C0"/>
              </a:buClr>
              <a:buSzPct val="100000"/>
              <a:buFont typeface="Wingdings" panose="05000000000000000000" pitchFamily="2" charset="2"/>
              <a:buChar char="§"/>
            </a:pPr>
            <a:r>
              <a:rPr lang="en-US" sz="1340" dirty="0" smtClean="0"/>
              <a:t>pepsin </a:t>
            </a:r>
            <a:r>
              <a:rPr lang="en-US" sz="1340" dirty="0"/>
              <a:t>in the stomach</a:t>
            </a:r>
          </a:p>
          <a:p>
            <a:pPr marL="711200" indent="-355600">
              <a:buClr>
                <a:srgbClr val="0070C0"/>
              </a:buClr>
              <a:buSzPct val="100000"/>
              <a:buFont typeface="Wingdings" panose="05000000000000000000" pitchFamily="2" charset="2"/>
              <a:buChar char="§"/>
            </a:pPr>
            <a:r>
              <a:rPr lang="en-US" sz="1340" dirty="0" smtClean="0"/>
              <a:t>trypsin </a:t>
            </a:r>
            <a:r>
              <a:rPr lang="en-US" sz="1340" dirty="0"/>
              <a:t>in the small intestine</a:t>
            </a:r>
          </a:p>
          <a:p>
            <a:pPr marL="355600" indent="-355600">
              <a:buClr>
                <a:srgbClr val="0070C0"/>
              </a:buClr>
              <a:buSzPct val="80000"/>
              <a:buFont typeface="Wingdings 3" panose="05040102010807070707" pitchFamily="18" charset="2"/>
              <a:buChar char=""/>
            </a:pPr>
            <a:r>
              <a:rPr lang="en-US" sz="1340" dirty="0" smtClean="0"/>
              <a:t>Explain </a:t>
            </a:r>
            <a:r>
              <a:rPr lang="en-US" sz="1340" dirty="0"/>
              <a:t>the functions of the hydrochloric </a:t>
            </a:r>
            <a:r>
              <a:rPr lang="en-US" sz="1340" dirty="0" smtClean="0"/>
              <a:t>acid in </a:t>
            </a:r>
            <a:r>
              <a:rPr lang="en-US" sz="1340" dirty="0"/>
              <a:t>gastric juice, limited to the low pH:</a:t>
            </a:r>
          </a:p>
          <a:p>
            <a:pPr marL="711200" indent="-355600">
              <a:buClr>
                <a:srgbClr val="0070C0"/>
              </a:buClr>
              <a:buSzPct val="80000"/>
              <a:buFont typeface="Wingdings" panose="05000000000000000000" pitchFamily="2" charset="2"/>
              <a:buChar char="§"/>
            </a:pPr>
            <a:r>
              <a:rPr lang="en-US" sz="1340" dirty="0" smtClean="0"/>
              <a:t>denaturing </a:t>
            </a:r>
            <a:r>
              <a:rPr lang="en-US" sz="1340" dirty="0"/>
              <a:t>enzymes in </a:t>
            </a:r>
            <a:r>
              <a:rPr lang="en-US" sz="1340" dirty="0" smtClean="0"/>
              <a:t>harmful microorganisms </a:t>
            </a:r>
            <a:r>
              <a:rPr lang="en-US" sz="1340" dirty="0"/>
              <a:t>in food</a:t>
            </a:r>
          </a:p>
          <a:p>
            <a:pPr marL="711200" indent="-355600">
              <a:buClr>
                <a:srgbClr val="0070C0"/>
              </a:buClr>
              <a:buSzPct val="80000"/>
              <a:buFont typeface="Wingdings" panose="05000000000000000000" pitchFamily="2" charset="2"/>
              <a:buChar char="§"/>
            </a:pPr>
            <a:r>
              <a:rPr lang="en-US" sz="1340" dirty="0" smtClean="0"/>
              <a:t>giving </a:t>
            </a:r>
            <a:r>
              <a:rPr lang="en-US" sz="1340" dirty="0"/>
              <a:t>the optimum pH for pepsin activity</a:t>
            </a:r>
          </a:p>
          <a:p>
            <a:pPr marL="355600" indent="-355600">
              <a:buClr>
                <a:srgbClr val="0070C0"/>
              </a:buClr>
              <a:buSzPct val="80000"/>
              <a:buFont typeface="Wingdings 3" panose="05040102010807070707" pitchFamily="18" charset="2"/>
              <a:buChar char=""/>
            </a:pPr>
            <a:r>
              <a:rPr lang="en-US" sz="1340" dirty="0" smtClean="0"/>
              <a:t>Outline </a:t>
            </a:r>
            <a:r>
              <a:rPr lang="en-US" sz="1340" dirty="0"/>
              <a:t>the role of bile in </a:t>
            </a:r>
            <a:r>
              <a:rPr lang="en-US" sz="1340" dirty="0" err="1"/>
              <a:t>neutralising</a:t>
            </a:r>
            <a:r>
              <a:rPr lang="en-US" sz="1340" dirty="0"/>
              <a:t> </a:t>
            </a:r>
            <a:r>
              <a:rPr lang="en-US" sz="1340" dirty="0" smtClean="0"/>
              <a:t>the acidic </a:t>
            </a:r>
            <a:r>
              <a:rPr lang="en-US" sz="1340" dirty="0"/>
              <a:t>mixture of food and gastric </a:t>
            </a:r>
            <a:r>
              <a:rPr lang="en-US" sz="1340" dirty="0" smtClean="0"/>
              <a:t>juices entering </a:t>
            </a:r>
            <a:r>
              <a:rPr lang="en-US" sz="1340" dirty="0"/>
              <a:t>the duodenum from the stomach, </a:t>
            </a:r>
            <a:r>
              <a:rPr lang="en-US" sz="1340" dirty="0" smtClean="0"/>
              <a:t>to provide </a:t>
            </a:r>
            <a:r>
              <a:rPr lang="en-US" sz="1340" dirty="0"/>
              <a:t>a suitable pH for enzyme action</a:t>
            </a:r>
          </a:p>
          <a:p>
            <a:pPr marL="355600" indent="-355600">
              <a:buClr>
                <a:srgbClr val="0070C0"/>
              </a:buClr>
              <a:buSzPct val="80000"/>
              <a:buFont typeface="Wingdings 3" panose="05040102010807070707" pitchFamily="18" charset="2"/>
              <a:buChar char=""/>
            </a:pPr>
            <a:r>
              <a:rPr lang="en-US" sz="1340" dirty="0" smtClean="0"/>
              <a:t>Outline </a:t>
            </a:r>
            <a:r>
              <a:rPr lang="en-US" sz="1340" dirty="0"/>
              <a:t>the role of bile in emulsifying fats </a:t>
            </a:r>
            <a:r>
              <a:rPr lang="en-US" sz="1340" dirty="0" smtClean="0"/>
              <a:t>to increase </a:t>
            </a:r>
            <a:r>
              <a:rPr lang="en-US" sz="1340" dirty="0"/>
              <a:t>the surface area for the </a:t>
            </a:r>
            <a:r>
              <a:rPr lang="en-US" sz="1340" dirty="0" smtClean="0"/>
              <a:t>chemical digestion </a:t>
            </a:r>
            <a:r>
              <a:rPr lang="en-US" sz="1340" dirty="0"/>
              <a:t>of fat to fatty acids and glycerol </a:t>
            </a:r>
            <a:r>
              <a:rPr lang="en-US" sz="1340" dirty="0" smtClean="0"/>
              <a:t>by lipase</a:t>
            </a:r>
            <a:endParaRPr lang="en-US" sz="134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 – Animal and Human Nutrition</a:t>
            </a:r>
            <a:endParaRPr lang="en-US" sz="3600" dirty="0"/>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1" cy="5633850"/>
          </a:xfrm>
          <a:prstGeom prst="rect">
            <a:avLst/>
          </a:prstGeom>
        </p:spPr>
        <p:txBody>
          <a:bodyPr wrap="square">
            <a:spAutoFit/>
          </a:bodyPr>
          <a:lstStyle/>
          <a:p>
            <a:pPr>
              <a:buClr>
                <a:srgbClr val="0070C0"/>
              </a:buClr>
              <a:buSzPct val="80000"/>
            </a:pPr>
            <a:r>
              <a:rPr lang="en-US" sz="2770" b="1" dirty="0" smtClean="0"/>
              <a:t>7.4 – Absorption</a:t>
            </a:r>
          </a:p>
          <a:p>
            <a:pPr>
              <a:buClr>
                <a:srgbClr val="0070C0"/>
              </a:buClr>
              <a:buSzPct val="80000"/>
            </a:pPr>
            <a:r>
              <a:rPr lang="en-US" sz="2770" b="1" dirty="0" smtClean="0"/>
              <a:t>Core</a:t>
            </a:r>
          </a:p>
          <a:p>
            <a:pPr marL="355600" indent="-355600">
              <a:buClr>
                <a:srgbClr val="0070C0"/>
              </a:buClr>
              <a:buSzPct val="80000"/>
              <a:buFont typeface="Wingdings 3" panose="05040102010807070707" pitchFamily="18" charset="2"/>
              <a:buChar char=""/>
            </a:pPr>
            <a:r>
              <a:rPr lang="en-US" sz="2770" dirty="0"/>
              <a:t>Identify the small intestine as the region </a:t>
            </a:r>
            <a:r>
              <a:rPr lang="en-US" sz="2770" dirty="0" smtClean="0"/>
              <a:t>for the </a:t>
            </a:r>
            <a:r>
              <a:rPr lang="en-US" sz="2770" dirty="0"/>
              <a:t>absorption of digested food</a:t>
            </a:r>
          </a:p>
          <a:p>
            <a:pPr marL="355600" indent="-355600">
              <a:buClr>
                <a:srgbClr val="0070C0"/>
              </a:buClr>
              <a:buSzPct val="80000"/>
              <a:buFont typeface="Wingdings 3" panose="05040102010807070707" pitchFamily="18" charset="2"/>
              <a:buChar char=""/>
            </a:pPr>
            <a:r>
              <a:rPr lang="en-US" sz="2770" dirty="0" smtClean="0"/>
              <a:t>State </a:t>
            </a:r>
            <a:r>
              <a:rPr lang="en-US" sz="2770" dirty="0"/>
              <a:t>that water is absorbed in both </a:t>
            </a:r>
            <a:r>
              <a:rPr lang="en-US" sz="2770" dirty="0" smtClean="0"/>
              <a:t>the small </a:t>
            </a:r>
            <a:r>
              <a:rPr lang="en-US" sz="2770" dirty="0"/>
              <a:t>intestine and the colon, but that </a:t>
            </a:r>
            <a:r>
              <a:rPr lang="en-US" sz="2770" dirty="0" smtClean="0"/>
              <a:t>most absorption </a:t>
            </a:r>
            <a:r>
              <a:rPr lang="en-US" sz="2770" dirty="0"/>
              <a:t>of water happens in the </a:t>
            </a:r>
            <a:r>
              <a:rPr lang="en-US" sz="2770" dirty="0" smtClean="0"/>
              <a:t>small intestine</a:t>
            </a:r>
            <a:endParaRPr lang="en-US" sz="2770" dirty="0"/>
          </a:p>
          <a:p>
            <a:pPr>
              <a:buClr>
                <a:srgbClr val="0070C0"/>
              </a:buClr>
              <a:buSzPct val="80000"/>
            </a:pPr>
            <a:r>
              <a:rPr lang="en-US" sz="2770" b="1" dirty="0" smtClean="0"/>
              <a:t>Supplement</a:t>
            </a:r>
          </a:p>
          <a:p>
            <a:pPr marL="355600" indent="-355600">
              <a:buClr>
                <a:srgbClr val="0070C0"/>
              </a:buClr>
              <a:buSzPct val="80000"/>
              <a:buFont typeface="Wingdings 3" panose="05040102010807070707" pitchFamily="18" charset="2"/>
              <a:buChar char=""/>
            </a:pPr>
            <a:r>
              <a:rPr lang="en-US" sz="2770" dirty="0"/>
              <a:t>Explain the significance of villi and </a:t>
            </a:r>
            <a:r>
              <a:rPr lang="en-US" sz="2770" dirty="0" smtClean="0"/>
              <a:t>microvilli in </a:t>
            </a:r>
            <a:r>
              <a:rPr lang="en-US" sz="2770" dirty="0"/>
              <a:t>increasing the internal surface area of </a:t>
            </a:r>
            <a:r>
              <a:rPr lang="en-US" sz="2770" dirty="0" smtClean="0"/>
              <a:t>the small </a:t>
            </a:r>
            <a:r>
              <a:rPr lang="en-US" sz="2770" dirty="0"/>
              <a:t>intestine</a:t>
            </a:r>
          </a:p>
          <a:p>
            <a:pPr marL="355600" indent="-355600">
              <a:buClr>
                <a:srgbClr val="0070C0"/>
              </a:buClr>
              <a:buSzPct val="80000"/>
              <a:buFont typeface="Wingdings 3" panose="05040102010807070707" pitchFamily="18" charset="2"/>
              <a:buChar char=""/>
            </a:pPr>
            <a:r>
              <a:rPr lang="en-US" sz="2770" dirty="0" smtClean="0"/>
              <a:t>Describe </a:t>
            </a:r>
            <a:r>
              <a:rPr lang="en-US" sz="2770" dirty="0"/>
              <a:t>the structure of a villus</a:t>
            </a:r>
          </a:p>
          <a:p>
            <a:pPr marL="355600" indent="-355600">
              <a:buClr>
                <a:srgbClr val="0070C0"/>
              </a:buClr>
              <a:buSzPct val="80000"/>
              <a:buFont typeface="Wingdings 3" panose="05040102010807070707" pitchFamily="18" charset="2"/>
              <a:buChar char=""/>
            </a:pPr>
            <a:r>
              <a:rPr lang="en-US" sz="2770" dirty="0" smtClean="0"/>
              <a:t>Describe </a:t>
            </a:r>
            <a:r>
              <a:rPr lang="en-US" sz="2770" dirty="0"/>
              <a:t>the roles of capillaries and </a:t>
            </a:r>
            <a:r>
              <a:rPr lang="en-US" sz="2770" dirty="0" smtClean="0"/>
              <a:t>lacteals in </a:t>
            </a:r>
            <a:r>
              <a:rPr lang="en-US" sz="2770" dirty="0"/>
              <a:t>villi</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 – Animal and Human Nutrition</a:t>
            </a:r>
            <a:endParaRPr lang="en-US" sz="3600" dirty="0"/>
          </a:p>
        </p:txBody>
      </p:sp>
    </p:spTree>
    <p:extLst>
      <p:ext uri="{BB962C8B-B14F-4D97-AF65-F5344CB8AC3E}">
        <p14:creationId xmlns:p14="http://schemas.microsoft.com/office/powerpoint/2010/main" val="230322503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 – Animal Nutrition</a:t>
            </a:r>
            <a:endParaRPr lang="en-US" sz="36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93</a:t>
            </a:r>
            <a:endParaRPr lang="en-GB" sz="960" b="1" dirty="0">
              <a:latin typeface="Arial" panose="020B0604020202020204" pitchFamily="34" charset="0"/>
              <a:cs typeface="Arial" panose="020B0604020202020204" pitchFamily="34" charset="0"/>
            </a:endParaRPr>
          </a:p>
        </p:txBody>
      </p:sp>
      <p:grpSp>
        <p:nvGrpSpPr>
          <p:cNvPr id="6" name="Group 5"/>
          <p:cNvGrpSpPr/>
          <p:nvPr/>
        </p:nvGrpSpPr>
        <p:grpSpPr>
          <a:xfrm>
            <a:off x="179512" y="1124744"/>
            <a:ext cx="8712967" cy="5472047"/>
            <a:chOff x="179512" y="6669360"/>
            <a:chExt cx="8712967" cy="5472047"/>
          </a:xfrm>
        </p:grpSpPr>
        <p:sp>
          <p:nvSpPr>
            <p:cNvPr id="7" name="Rectangle 6"/>
            <p:cNvSpPr/>
            <p:nvPr/>
          </p:nvSpPr>
          <p:spPr>
            <a:xfrm>
              <a:off x="179512" y="7101407"/>
              <a:ext cx="8712967" cy="5040000"/>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900" b="1" dirty="0" smtClean="0">
                  <a:latin typeface="Arial" panose="020B0604020202020204" pitchFamily="34" charset="0"/>
                  <a:cs typeface="Arial" panose="020B0604020202020204" pitchFamily="34" charset="0"/>
                </a:rPr>
                <a:t>You </a:t>
              </a:r>
              <a:r>
                <a:rPr lang="en-US" sz="2900" b="1" dirty="0">
                  <a:latin typeface="Arial" panose="020B0604020202020204" pitchFamily="34" charset="0"/>
                  <a:cs typeface="Arial" panose="020B0604020202020204" pitchFamily="34" charset="0"/>
                </a:rPr>
                <a:t>should know:</a:t>
              </a:r>
            </a:p>
            <a:p>
              <a:pPr marL="541338" indent="-541338">
                <a:buClr>
                  <a:srgbClr val="C00000"/>
                </a:buClr>
                <a:buSzPct val="80000"/>
                <a:buFont typeface="Wingdings" panose="05000000000000000000" pitchFamily="2" charset="2"/>
                <a:buChar char="v"/>
              </a:pPr>
              <a:r>
                <a:rPr lang="en-US" sz="2900" dirty="0">
                  <a:latin typeface="Arial" panose="020B0604020202020204" pitchFamily="34" charset="0"/>
                  <a:cs typeface="Arial" panose="020B0604020202020204" pitchFamily="34" charset="0"/>
                </a:rPr>
                <a:t>a balanced diet</a:t>
              </a:r>
            </a:p>
            <a:p>
              <a:pPr marL="541338" indent="-541338">
                <a:buClr>
                  <a:srgbClr val="C00000"/>
                </a:buClr>
                <a:buSzPct val="80000"/>
                <a:buFont typeface="Wingdings" panose="05000000000000000000" pitchFamily="2" charset="2"/>
                <a:buChar char="v"/>
              </a:pPr>
              <a:r>
                <a:rPr lang="en-US" sz="2900" dirty="0" smtClean="0">
                  <a:latin typeface="Arial" panose="020B0604020202020204" pitchFamily="34" charset="0"/>
                  <a:cs typeface="Arial" panose="020B0604020202020204" pitchFamily="34" charset="0"/>
                </a:rPr>
                <a:t>nutrients </a:t>
              </a:r>
              <a:r>
                <a:rPr lang="en-US" sz="2900" dirty="0">
                  <a:latin typeface="Arial" panose="020B0604020202020204" pitchFamily="34" charset="0"/>
                  <a:cs typeface="Arial" panose="020B0604020202020204" pitchFamily="34" charset="0"/>
                </a:rPr>
                <a:t>and their sources</a:t>
              </a:r>
            </a:p>
            <a:p>
              <a:pPr marL="541338" indent="-541338">
                <a:buClr>
                  <a:srgbClr val="C00000"/>
                </a:buClr>
                <a:buSzPct val="80000"/>
                <a:buFont typeface="Wingdings" panose="05000000000000000000" pitchFamily="2" charset="2"/>
                <a:buChar char="v"/>
              </a:pPr>
              <a:r>
                <a:rPr lang="en-US" sz="2900" dirty="0" smtClean="0">
                  <a:latin typeface="Arial" panose="020B0604020202020204" pitchFamily="34" charset="0"/>
                  <a:cs typeface="Arial" panose="020B0604020202020204" pitchFamily="34" charset="0"/>
                </a:rPr>
                <a:t>that </a:t>
              </a:r>
              <a:r>
                <a:rPr lang="en-US" sz="2900" dirty="0">
                  <a:latin typeface="Arial" panose="020B0604020202020204" pitchFamily="34" charset="0"/>
                  <a:cs typeface="Arial" panose="020B0604020202020204" pitchFamily="34" charset="0"/>
                </a:rPr>
                <a:t>different people need different amounts of energy in their diet</a:t>
              </a:r>
            </a:p>
            <a:p>
              <a:pPr marL="541338" indent="-541338">
                <a:buClr>
                  <a:srgbClr val="C00000"/>
                </a:buClr>
                <a:buSzPct val="80000"/>
                <a:buFont typeface="Wingdings" panose="05000000000000000000" pitchFamily="2" charset="2"/>
                <a:buChar char="v"/>
              </a:pPr>
              <a:r>
                <a:rPr lang="en-US" sz="2900" dirty="0" smtClean="0">
                  <a:latin typeface="Arial" panose="020B0604020202020204" pitchFamily="34" charset="0"/>
                  <a:cs typeface="Arial" panose="020B0604020202020204" pitchFamily="34" charset="0"/>
                </a:rPr>
                <a:t>why </a:t>
              </a:r>
              <a:r>
                <a:rPr lang="en-US" sz="2900" dirty="0">
                  <a:latin typeface="Arial" panose="020B0604020202020204" pitchFamily="34" charset="0"/>
                  <a:cs typeface="Arial" panose="020B0604020202020204" pitchFamily="34" charset="0"/>
                </a:rPr>
                <a:t>we need to digest the food that we eat</a:t>
              </a:r>
            </a:p>
            <a:p>
              <a:pPr marL="541338" indent="-541338">
                <a:buClr>
                  <a:srgbClr val="C00000"/>
                </a:buClr>
                <a:buSzPct val="80000"/>
                <a:buFont typeface="Wingdings" panose="05000000000000000000" pitchFamily="2" charset="2"/>
                <a:buChar char="v"/>
              </a:pPr>
              <a:r>
                <a:rPr lang="en-US" sz="2900" dirty="0" smtClean="0">
                  <a:latin typeface="Arial" panose="020B0604020202020204" pitchFamily="34" charset="0"/>
                  <a:cs typeface="Arial" panose="020B0604020202020204" pitchFamily="34" charset="0"/>
                </a:rPr>
                <a:t>teeth</a:t>
              </a:r>
              <a:endParaRPr lang="en-US" sz="2900" dirty="0">
                <a:latin typeface="Arial" panose="020B0604020202020204" pitchFamily="34" charset="0"/>
                <a:cs typeface="Arial" panose="020B0604020202020204" pitchFamily="34" charset="0"/>
              </a:endParaRPr>
            </a:p>
            <a:p>
              <a:pPr marL="541338" indent="-541338">
                <a:buClr>
                  <a:srgbClr val="C00000"/>
                </a:buClr>
                <a:buSzPct val="80000"/>
                <a:buFont typeface="Wingdings" panose="05000000000000000000" pitchFamily="2" charset="2"/>
                <a:buChar char="v"/>
              </a:pPr>
              <a:r>
                <a:rPr lang="en-US" sz="2900" dirty="0" smtClean="0">
                  <a:latin typeface="Arial" panose="020B0604020202020204" pitchFamily="34" charset="0"/>
                  <a:cs typeface="Arial" panose="020B0604020202020204" pitchFamily="34" charset="0"/>
                </a:rPr>
                <a:t>the </a:t>
              </a:r>
              <a:r>
                <a:rPr lang="en-US" sz="2900" dirty="0">
                  <a:latin typeface="Arial" panose="020B0604020202020204" pitchFamily="34" charset="0"/>
                  <a:cs typeface="Arial" panose="020B0604020202020204" pitchFamily="34" charset="0"/>
                </a:rPr>
                <a:t>structure of the alimentary canal, and the functions of each of its parts</a:t>
              </a:r>
            </a:p>
            <a:p>
              <a:pPr marL="541338" indent="-541338">
                <a:buClr>
                  <a:srgbClr val="C00000"/>
                </a:buClr>
                <a:buSzPct val="80000"/>
                <a:buFont typeface="Wingdings" panose="05000000000000000000" pitchFamily="2" charset="2"/>
                <a:buChar char="v"/>
              </a:pPr>
              <a:r>
                <a:rPr lang="en-US" sz="2900" dirty="0" smtClean="0">
                  <a:latin typeface="Arial" panose="020B0604020202020204" pitchFamily="34" charset="0"/>
                  <a:cs typeface="Arial" panose="020B0604020202020204" pitchFamily="34" charset="0"/>
                </a:rPr>
                <a:t>how </a:t>
              </a:r>
              <a:r>
                <a:rPr lang="en-US" sz="2900" dirty="0">
                  <a:latin typeface="Arial" panose="020B0604020202020204" pitchFamily="34" charset="0"/>
                  <a:cs typeface="Arial" panose="020B0604020202020204" pitchFamily="34" charset="0"/>
                </a:rPr>
                <a:t>digested food is absorbed and assimilated.</a:t>
              </a:r>
            </a:p>
          </p:txBody>
        </p:sp>
        <p:sp>
          <p:nvSpPr>
            <p:cNvPr id="8"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solidFill>
              <a:srgbClr val="27AB6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chemeClr val="bg1"/>
                  </a:solidFill>
                  <a:latin typeface="Arial" panose="020B0604020202020204" pitchFamily="34" charset="0"/>
                  <a:cs typeface="Arial" panose="020B0604020202020204" pitchFamily="34" charset="0"/>
                </a:rPr>
                <a:t>Summary</a:t>
              </a:r>
              <a:endParaRPr lang="en-US" sz="28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71374438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688632" cy="5632311"/>
          </a:xfrm>
          <a:prstGeom prst="rect">
            <a:avLst/>
          </a:prstGeom>
        </p:spPr>
        <p:txBody>
          <a:bodyPr wrap="square">
            <a:spAutoFit/>
          </a:bodyPr>
          <a:lstStyle/>
          <a:p>
            <a:pPr>
              <a:buClr>
                <a:srgbClr val="0070C0"/>
              </a:buClr>
              <a:buSzPct val="80000"/>
            </a:pPr>
            <a:r>
              <a:rPr lang="en-US" sz="2000" b="1" dirty="0" smtClean="0">
                <a:solidFill>
                  <a:srgbClr val="C00000"/>
                </a:solidFill>
              </a:rPr>
              <a:t>Stomach </a:t>
            </a:r>
            <a:r>
              <a:rPr lang="en-US" sz="2000" b="1" dirty="0">
                <a:solidFill>
                  <a:srgbClr val="C00000"/>
                </a:solidFill>
              </a:rPr>
              <a:t>acid</a:t>
            </a:r>
          </a:p>
          <a:p>
            <a:pPr marL="355600" indent="-355600">
              <a:buClr>
                <a:srgbClr val="0070C0"/>
              </a:buClr>
              <a:buSzPct val="80000"/>
              <a:buFont typeface="Wingdings 3" panose="05040102010807070707" pitchFamily="18" charset="2"/>
              <a:buChar char=""/>
            </a:pPr>
            <a:r>
              <a:rPr lang="en-US" sz="2000" dirty="0"/>
              <a:t>Figure 7.1 is a photograph taken through an endoscope, showing the inside of a persons stomach. An </a:t>
            </a:r>
            <a:r>
              <a:rPr lang="en-US" sz="2000" b="1" dirty="0">
                <a:solidFill>
                  <a:srgbClr val="FF0000"/>
                </a:solidFill>
              </a:rPr>
              <a:t>endoscope</a:t>
            </a:r>
            <a:r>
              <a:rPr lang="en-US" sz="2000" dirty="0">
                <a:solidFill>
                  <a:srgbClr val="FF0000"/>
                </a:solidFill>
              </a:rPr>
              <a:t> </a:t>
            </a:r>
            <a:r>
              <a:rPr lang="en-US" sz="2000" dirty="0"/>
              <a:t>is a tube that can be swallowed. Light is shone down the tube, so that doctors can view the stomach lining</a:t>
            </a:r>
            <a:r>
              <a:rPr lang="en-US" sz="2000" dirty="0" smtClean="0"/>
              <a:t>.</a:t>
            </a:r>
          </a:p>
          <a:p>
            <a:pPr marL="355600" indent="-355600">
              <a:buClr>
                <a:srgbClr val="0070C0"/>
              </a:buClr>
              <a:buSzPct val="80000"/>
              <a:buFont typeface="Wingdings 3" panose="05040102010807070707" pitchFamily="18" charset="2"/>
              <a:buChar char=""/>
            </a:pPr>
            <a:r>
              <a:rPr lang="en-US" sz="2000" dirty="0"/>
              <a:t>The stomach is part of the digestive system - a long tube along which the food that you eat travels after you swallow it. You can see that the stomach has many folds inside it. The cells covering these folds secrete enzymes and hydrochloric acid. </a:t>
            </a:r>
            <a:endParaRPr lang="en-US" sz="2000" dirty="0" smtClean="0"/>
          </a:p>
          <a:p>
            <a:pPr marL="355600" indent="-355600">
              <a:buClr>
                <a:srgbClr val="0070C0"/>
              </a:buClr>
              <a:buSzPct val="80000"/>
              <a:buFont typeface="Wingdings 3" panose="05040102010807070707" pitchFamily="18" charset="2"/>
              <a:buChar char=""/>
            </a:pPr>
            <a:r>
              <a:rPr lang="en-US" sz="2000" dirty="0" smtClean="0"/>
              <a:t>Both </a:t>
            </a:r>
            <a:r>
              <a:rPr lang="en-US" sz="2000" dirty="0"/>
              <a:t>of these substances help in digestion - the breakdown of your food into small molecules. These small molecules then have to travel through the walls of the digestive system to get into the blood, which delivers them to any of your cells that need them.</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7.1 – Animal Nutrition</a:t>
            </a:r>
            <a:endParaRPr lang="en-US" sz="36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73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5868144" y="4293096"/>
            <a:ext cx="3057385" cy="90370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7.1 </a:t>
            </a:r>
            <a:r>
              <a:rPr lang="en-US" b="1" dirty="0" smtClean="0"/>
              <a:t>-</a:t>
            </a:r>
            <a:r>
              <a:rPr lang="en-US" dirty="0" smtClean="0"/>
              <a:t> This </a:t>
            </a:r>
            <a:r>
              <a:rPr lang="en-US" dirty="0"/>
              <a:t>is what the inside of a human stomach looks like.</a:t>
            </a:r>
            <a:endParaRPr lang="en-GB" dirty="0"/>
          </a:p>
        </p:txBody>
      </p:sp>
      <p:pic>
        <p:nvPicPr>
          <p:cNvPr id="1026" name="Picture 2" descr="Image result for endoscope human stomach"/>
          <p:cNvPicPr>
            <a:picLocks noChangeAspect="1" noChangeArrowheads="1"/>
          </p:cNvPicPr>
          <p:nvPr/>
        </p:nvPicPr>
        <p:blipFill rotWithShape="1">
          <a:blip r:embed="rId3">
            <a:extLst>
              <a:ext uri="{28A0092B-C50C-407E-A947-70E740481C1C}">
                <a14:useLocalDpi xmlns:a14="http://schemas.microsoft.com/office/drawing/2010/main" val="0"/>
              </a:ext>
            </a:extLst>
          </a:blip>
          <a:srcRect l="26418" t="3433" r="23074" b="4200"/>
          <a:stretch/>
        </p:blipFill>
        <p:spPr bwMode="auto">
          <a:xfrm>
            <a:off x="5868145" y="1124744"/>
            <a:ext cx="3024336" cy="31110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6122827" y="5745450"/>
            <a:ext cx="2514971"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How does the Stomach Function</a:t>
            </a:r>
            <a:endParaRPr lang="en-GB" sz="2000" b="1" dirty="0"/>
          </a:p>
        </p:txBody>
      </p:sp>
      <p:sp>
        <p:nvSpPr>
          <p:cNvPr id="2" name="TextBox 1">
            <a:hlinkClick r:id="rId5" action="ppaction://hlinksldjump"/>
          </p:cNvPr>
          <p:cNvSpPr txBox="1"/>
          <p:nvPr/>
        </p:nvSpPr>
        <p:spPr>
          <a:xfrm>
            <a:off x="8238391" y="465463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8590477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166307" cy="5472267"/>
          </a:xfrm>
          <a:prstGeom prst="rect">
            <a:avLst/>
          </a:prstGeom>
        </p:spPr>
        <p:txBody>
          <a:bodyPr wrap="square">
            <a:spAutoFit/>
          </a:bodyPr>
          <a:lstStyle/>
          <a:p>
            <a:pPr>
              <a:buClr>
                <a:srgbClr val="0070C0"/>
              </a:buClr>
              <a:buSzPct val="80000"/>
            </a:pPr>
            <a:r>
              <a:rPr lang="en-US" sz="1850" b="1" dirty="0" smtClean="0">
                <a:solidFill>
                  <a:srgbClr val="C00000"/>
                </a:solidFill>
              </a:rPr>
              <a:t>Stomach </a:t>
            </a:r>
            <a:r>
              <a:rPr lang="en-US" sz="1850" b="1" dirty="0">
                <a:solidFill>
                  <a:srgbClr val="C00000"/>
                </a:solidFill>
              </a:rPr>
              <a:t>acid</a:t>
            </a:r>
          </a:p>
          <a:p>
            <a:pPr marL="355600" indent="-355600">
              <a:buClr>
                <a:srgbClr val="0070C0"/>
              </a:buClr>
              <a:buSzPct val="80000"/>
              <a:buFont typeface="Wingdings 3" panose="05040102010807070707" pitchFamily="18" charset="2"/>
              <a:buChar char=""/>
            </a:pPr>
            <a:r>
              <a:rPr lang="en-US" sz="1850" dirty="0"/>
              <a:t>The hydrochloric acid in your stomach has a concentration of about 0.1 </a:t>
            </a:r>
            <a:r>
              <a:rPr lang="en-US" sz="1850" dirty="0" err="1"/>
              <a:t>mol</a:t>
            </a:r>
            <a:r>
              <a:rPr lang="en-US" sz="1850" dirty="0"/>
              <a:t> dm</a:t>
            </a:r>
            <a:r>
              <a:rPr lang="en-US" sz="1850" b="1" baseline="30000" dirty="0"/>
              <a:t>-3</a:t>
            </a:r>
            <a:r>
              <a:rPr lang="en-US" sz="1850" dirty="0"/>
              <a:t>. If you dipped a piece of blue litmus paper into it, it would turn bright red. This acid helps to activate the enzymes in the stomach. </a:t>
            </a:r>
            <a:endParaRPr lang="en-US" sz="1850" dirty="0" smtClean="0"/>
          </a:p>
          <a:p>
            <a:pPr marL="355600" indent="-355600">
              <a:buClr>
                <a:srgbClr val="0070C0"/>
              </a:buClr>
              <a:buSzPct val="80000"/>
              <a:buFont typeface="Wingdings 3" panose="05040102010807070707" pitchFamily="18" charset="2"/>
              <a:buChar char=""/>
            </a:pPr>
            <a:r>
              <a:rPr lang="en-US" sz="1850" dirty="0" smtClean="0"/>
              <a:t>It </a:t>
            </a:r>
            <a:r>
              <a:rPr lang="en-US" sz="1850" dirty="0"/>
              <a:t>also helps to unravel folded-up protein molecules in our food (it denatures them), making it easier for enzymes to digest them by chopping up their long chains of amino acids. And it also destroys many of the bacteria that are present in our food, reducing the chance of these breeding inside us and making us ill.</a:t>
            </a:r>
          </a:p>
          <a:p>
            <a:pPr marL="355600" indent="-355600">
              <a:buClr>
                <a:srgbClr val="0070C0"/>
              </a:buClr>
              <a:buSzPct val="80000"/>
              <a:buFont typeface="Wingdings 3" panose="05040102010807070707" pitchFamily="18" charset="2"/>
              <a:buChar char=""/>
            </a:pPr>
            <a:r>
              <a:rPr lang="en-US" sz="1850" dirty="0"/>
              <a:t>The stomach doesn’t secrete acid all the time. Acid secretion is switched on when we see, smell or taste food. The brain reacts to these stimuli by sending impulses along nerves to the acid-secreting cells in the stomach wall, switching them </a:t>
            </a:r>
            <a:r>
              <a:rPr lang="en-US" sz="1850" dirty="0" smtClean="0"/>
              <a:t>on.</a:t>
            </a:r>
          </a:p>
          <a:p>
            <a:pPr marL="355600" indent="-355600">
              <a:buClr>
                <a:srgbClr val="0070C0"/>
              </a:buClr>
              <a:buSzPct val="80000"/>
              <a:buFont typeface="Wingdings 3" panose="05040102010807070707" pitchFamily="18" charset="2"/>
              <a:buChar char=""/>
            </a:pPr>
            <a:r>
              <a:rPr lang="en-US" sz="1850" dirty="0" smtClean="0"/>
              <a:t>Once </a:t>
            </a:r>
            <a:r>
              <a:rPr lang="en-US" sz="1850" dirty="0"/>
              <a:t>the food has moved out of the stomach, into the next part of the digestive system, acid secretion </a:t>
            </a:r>
            <a:r>
              <a:rPr lang="en-US" sz="1850" dirty="0" smtClean="0"/>
              <a:t>stops.</a:t>
            </a:r>
            <a:endParaRPr lang="en-US" sz="185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7.1 – Animal Nutrition</a:t>
            </a:r>
            <a:endParaRPr lang="en-US" sz="36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73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6345821" y="3789040"/>
            <a:ext cx="2546659" cy="811367"/>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7.1 </a:t>
            </a:r>
            <a:r>
              <a:rPr lang="en-US" sz="1600" b="1" dirty="0" smtClean="0"/>
              <a:t>-</a:t>
            </a:r>
            <a:r>
              <a:rPr lang="en-US" sz="1600" dirty="0" smtClean="0"/>
              <a:t> This </a:t>
            </a:r>
            <a:r>
              <a:rPr lang="en-US" sz="1600" dirty="0"/>
              <a:t>is what the inside of a human stomach looks like.</a:t>
            </a:r>
            <a:endParaRPr lang="en-GB" sz="1600" dirty="0"/>
          </a:p>
        </p:txBody>
      </p:sp>
      <p:pic>
        <p:nvPicPr>
          <p:cNvPr id="1026" name="Picture 2" descr="Image result for endoscope human stomach"/>
          <p:cNvPicPr>
            <a:picLocks noChangeAspect="1" noChangeArrowheads="1"/>
          </p:cNvPicPr>
          <p:nvPr/>
        </p:nvPicPr>
        <p:blipFill rotWithShape="1">
          <a:blip r:embed="rId3">
            <a:extLst>
              <a:ext uri="{28A0092B-C50C-407E-A947-70E740481C1C}">
                <a14:useLocalDpi xmlns:a14="http://schemas.microsoft.com/office/drawing/2010/main" val="0"/>
              </a:ext>
            </a:extLst>
          </a:blip>
          <a:srcRect l="26418" t="3433" r="23074" b="4200"/>
          <a:stretch/>
        </p:blipFill>
        <p:spPr bwMode="auto">
          <a:xfrm>
            <a:off x="6345821" y="1124745"/>
            <a:ext cx="2546659" cy="261969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6345822" y="5949280"/>
            <a:ext cx="2530814"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How does the Stomach Function</a:t>
            </a:r>
            <a:endParaRPr lang="en-GB" b="1" dirty="0"/>
          </a:p>
        </p:txBody>
      </p:sp>
      <p:pic>
        <p:nvPicPr>
          <p:cNvPr id="2050" name="Picture 2" descr="Image result for stomach acid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5820" y="4645004"/>
            <a:ext cx="2530815" cy="123896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sldjump"/>
          </p:cNvPr>
          <p:cNvSpPr txBox="1"/>
          <p:nvPr/>
        </p:nvSpPr>
        <p:spPr>
          <a:xfrm>
            <a:off x="5789862" y="97317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2894856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976664" cy="550920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200" dirty="0" smtClean="0"/>
              <a:t>Animals </a:t>
            </a:r>
            <a:r>
              <a:rPr lang="en-US" sz="2200" dirty="0"/>
              <a:t>get their food from other organisms - from plants or other animals. They cannot make their own food as plants do.</a:t>
            </a:r>
          </a:p>
          <a:p>
            <a:pPr marL="355600" indent="-355600">
              <a:buClr>
                <a:srgbClr val="0070C0"/>
              </a:buClr>
              <a:buSzPct val="80000"/>
              <a:buFont typeface="Wingdings 3" panose="05040102010807070707" pitchFamily="18" charset="2"/>
              <a:buChar char=""/>
            </a:pPr>
            <a:r>
              <a:rPr lang="en-US" sz="2200" dirty="0"/>
              <a:t>The food an animal eats every day is called its diet. Most animals need seven types of nutrient in their diet. These are:</a:t>
            </a:r>
          </a:p>
          <a:p>
            <a:pPr marL="723900" indent="-355600">
              <a:buClr>
                <a:srgbClr val="0070C0"/>
              </a:buClr>
              <a:buSzPct val="100000"/>
              <a:buFont typeface="Wingdings" panose="05000000000000000000" pitchFamily="2" charset="2"/>
              <a:buChar char="§"/>
            </a:pPr>
            <a:r>
              <a:rPr lang="en-US" sz="2200" dirty="0" smtClean="0"/>
              <a:t>carbohydrates</a:t>
            </a:r>
            <a:endParaRPr lang="en-US" sz="2200" dirty="0"/>
          </a:p>
          <a:p>
            <a:pPr marL="723900" indent="-355600">
              <a:buClr>
                <a:srgbClr val="0070C0"/>
              </a:buClr>
              <a:buSzPct val="100000"/>
              <a:buFont typeface="Wingdings" panose="05000000000000000000" pitchFamily="2" charset="2"/>
              <a:buChar char="§"/>
            </a:pPr>
            <a:r>
              <a:rPr lang="en-US" sz="2200" dirty="0" smtClean="0"/>
              <a:t>proteins</a:t>
            </a:r>
            <a:endParaRPr lang="en-US" sz="2200" dirty="0"/>
          </a:p>
          <a:p>
            <a:pPr marL="723900" indent="-355600">
              <a:buClr>
                <a:srgbClr val="0070C0"/>
              </a:buClr>
              <a:buSzPct val="100000"/>
              <a:buFont typeface="Wingdings" panose="05000000000000000000" pitchFamily="2" charset="2"/>
              <a:buChar char="§"/>
            </a:pPr>
            <a:r>
              <a:rPr lang="en-US" sz="2200" dirty="0" smtClean="0"/>
              <a:t>fats</a:t>
            </a:r>
            <a:endParaRPr lang="en-US" sz="2200" dirty="0"/>
          </a:p>
          <a:p>
            <a:pPr marL="723900" indent="-355600">
              <a:buClr>
                <a:srgbClr val="0070C0"/>
              </a:buClr>
              <a:buSzPct val="100000"/>
              <a:buFont typeface="Wingdings" panose="05000000000000000000" pitchFamily="2" charset="2"/>
              <a:buChar char="§"/>
            </a:pPr>
            <a:r>
              <a:rPr lang="en-US" sz="2200" dirty="0" smtClean="0"/>
              <a:t>vitamins</a:t>
            </a:r>
            <a:endParaRPr lang="en-US" sz="2200" dirty="0"/>
          </a:p>
          <a:p>
            <a:pPr marL="723900" indent="-355600">
              <a:buClr>
                <a:srgbClr val="0070C0"/>
              </a:buClr>
              <a:buSzPct val="100000"/>
              <a:buFont typeface="Wingdings" panose="05000000000000000000" pitchFamily="2" charset="2"/>
              <a:buChar char="§"/>
            </a:pPr>
            <a:r>
              <a:rPr lang="en-US" sz="2200" dirty="0" smtClean="0"/>
              <a:t>minerals</a:t>
            </a:r>
            <a:endParaRPr lang="en-US" sz="2200" dirty="0"/>
          </a:p>
          <a:p>
            <a:pPr marL="723900" indent="-355600">
              <a:buClr>
                <a:srgbClr val="0070C0"/>
              </a:buClr>
              <a:buSzPct val="100000"/>
              <a:buFont typeface="Wingdings" panose="05000000000000000000" pitchFamily="2" charset="2"/>
              <a:buChar char="§"/>
            </a:pPr>
            <a:r>
              <a:rPr lang="en-US" sz="2200" dirty="0" smtClean="0"/>
              <a:t>water</a:t>
            </a:r>
            <a:endParaRPr lang="en-US" sz="2200" dirty="0"/>
          </a:p>
          <a:p>
            <a:pPr marL="723900" indent="-355600">
              <a:buClr>
                <a:srgbClr val="0070C0"/>
              </a:buClr>
              <a:buSzPct val="100000"/>
              <a:buFont typeface="Wingdings" panose="05000000000000000000" pitchFamily="2" charset="2"/>
              <a:buChar char="§"/>
            </a:pPr>
            <a:r>
              <a:rPr lang="en-US" sz="2200" dirty="0" smtClean="0"/>
              <a:t>fibre</a:t>
            </a:r>
            <a:r>
              <a:rPr lang="en-US" sz="2200" dirty="0"/>
              <a:t>.</a:t>
            </a:r>
          </a:p>
          <a:p>
            <a:pPr marL="355600" indent="-355600">
              <a:buClr>
                <a:srgbClr val="0070C0"/>
              </a:buClr>
              <a:buSzPct val="80000"/>
              <a:buFont typeface="Wingdings 3" panose="05040102010807070707" pitchFamily="18" charset="2"/>
              <a:buChar char=""/>
            </a:pPr>
            <a:r>
              <a:rPr lang="en-US" sz="2200" dirty="0"/>
              <a:t>A diet which contains all of these things, in the correct amounts and proportions, is called a balanced diet.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7.1 – Diet</a:t>
            </a:r>
            <a:endParaRPr lang="en-US" sz="36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74</a:t>
            </a:r>
            <a:endParaRPr lang="en-GB" sz="960" b="1" dirty="0">
              <a:latin typeface="Arial" panose="020B0604020202020204" pitchFamily="34" charset="0"/>
              <a:cs typeface="Arial" panose="020B0604020202020204" pitchFamily="34" charset="0"/>
            </a:endParaRPr>
          </a:p>
        </p:txBody>
      </p:sp>
      <p:pic>
        <p:nvPicPr>
          <p:cNvPr id="3074" name="Picture 2" descr="Image result for animal di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8" y="1124744"/>
            <a:ext cx="2700982" cy="157637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animal di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2814514"/>
            <a:ext cx="2686551" cy="151118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animal diet"/>
          <p:cNvPicPr>
            <a:picLocks noChangeAspect="1" noChangeArrowheads="1"/>
          </p:cNvPicPr>
          <p:nvPr/>
        </p:nvPicPr>
        <p:blipFill rotWithShape="1">
          <a:blip r:embed="rId5">
            <a:extLst>
              <a:ext uri="{28A0092B-C50C-407E-A947-70E740481C1C}">
                <a14:useLocalDpi xmlns:a14="http://schemas.microsoft.com/office/drawing/2010/main" val="0"/>
              </a:ext>
            </a:extLst>
          </a:blip>
          <a:srcRect l="13330"/>
          <a:stretch/>
        </p:blipFill>
        <p:spPr bwMode="auto">
          <a:xfrm>
            <a:off x="6156176" y="4422798"/>
            <a:ext cx="2700984" cy="215750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6" action="ppaction://hlinksldjump"/>
          </p:cNvPr>
          <p:cNvSpPr txBox="1"/>
          <p:nvPr/>
        </p:nvSpPr>
        <p:spPr>
          <a:xfrm>
            <a:off x="5508104" y="429309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4543759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544615" cy="5327612"/>
          </a:xfrm>
          <a:prstGeom prst="rect">
            <a:avLst/>
          </a:prstGeom>
        </p:spPr>
        <p:txBody>
          <a:bodyPr wrap="square">
            <a:spAutoFit/>
          </a:bodyPr>
          <a:lstStyle/>
          <a:p>
            <a:pPr>
              <a:buClr>
                <a:srgbClr val="0070C0"/>
              </a:buClr>
              <a:buSzPct val="80000"/>
            </a:pPr>
            <a:r>
              <a:rPr lang="en-US" sz="2430" b="1" dirty="0">
                <a:solidFill>
                  <a:srgbClr val="C00000"/>
                </a:solidFill>
              </a:rPr>
              <a:t>Energy needs</a:t>
            </a:r>
          </a:p>
          <a:p>
            <a:pPr marL="355600" indent="-355600">
              <a:buClr>
                <a:srgbClr val="0070C0"/>
              </a:buClr>
              <a:buSzPct val="80000"/>
              <a:buFont typeface="Wingdings 3" panose="05040102010807070707" pitchFamily="18" charset="2"/>
              <a:buChar char=""/>
            </a:pPr>
            <a:r>
              <a:rPr lang="en-US" sz="2430" dirty="0"/>
              <a:t>Every day, a person uses up energy. The amount you use partly depends on how old you are, which sex you are and what job you do. A few examples are shown in Figure 7.2.</a:t>
            </a:r>
          </a:p>
          <a:p>
            <a:pPr marL="355600" indent="-355600">
              <a:buClr>
                <a:srgbClr val="0070C0"/>
              </a:buClr>
              <a:buSzPct val="80000"/>
              <a:buFont typeface="Wingdings 3" panose="05040102010807070707" pitchFamily="18" charset="2"/>
              <a:buChar char=""/>
            </a:pPr>
            <a:r>
              <a:rPr lang="en-US" sz="2430" dirty="0"/>
              <a:t>The energy you use each day comes from the food you eat. If you eat too much food, some of the extra will probably be stored as fat. If you eat too little, you may not be able to obtain as much energy as you need. This will make you feel tired.</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7.1 – Diet – Energy Needs</a:t>
            </a:r>
            <a:endParaRPr lang="en-US"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74</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blip>
          <a:stretch>
            <a:fillRect/>
          </a:stretch>
        </p:blipFill>
        <p:spPr>
          <a:xfrm>
            <a:off x="5724128" y="1126424"/>
            <a:ext cx="3131960" cy="3156646"/>
          </a:xfrm>
          <a:prstGeom prst="rect">
            <a:avLst/>
          </a:prstGeom>
        </p:spPr>
      </p:pic>
      <p:sp>
        <p:nvSpPr>
          <p:cNvPr id="3" name="Rectangle 2"/>
          <p:cNvSpPr/>
          <p:nvPr/>
        </p:nvSpPr>
        <p:spPr>
          <a:xfrm>
            <a:off x="5724128" y="4365104"/>
            <a:ext cx="3131960" cy="707886"/>
          </a:xfrm>
          <a:prstGeom prst="rect">
            <a:avLst/>
          </a:prstGeom>
        </p:spPr>
        <p:txBody>
          <a:bodyPr wrap="square">
            <a:spAutoFit/>
          </a:bodyPr>
          <a:lstStyle/>
          <a:p>
            <a:pPr indent="361950">
              <a:buClr>
                <a:srgbClr val="C00000"/>
              </a:buClr>
              <a:buFont typeface="Arial" panose="020B0604020202020204" pitchFamily="34" charset="0"/>
              <a:buChar char="▲"/>
            </a:pPr>
            <a:r>
              <a:rPr lang="en-US" sz="2000" b="1" dirty="0"/>
              <a:t>Figure 7.2</a:t>
            </a:r>
            <a:r>
              <a:rPr lang="en-US" sz="2000" dirty="0"/>
              <a:t> </a:t>
            </a:r>
            <a:r>
              <a:rPr lang="en-US" sz="2000" dirty="0" smtClean="0"/>
              <a:t>- Daily </a:t>
            </a:r>
            <a:r>
              <a:rPr lang="en-US" sz="2000" dirty="0"/>
              <a:t>energy requirements.</a:t>
            </a:r>
            <a:endParaRPr lang="en-GB" sz="2000" dirty="0"/>
          </a:p>
        </p:txBody>
      </p:sp>
      <p:pic>
        <p:nvPicPr>
          <p:cNvPr id="5122" name="Picture 2" descr="Image result for food energy chart"/>
          <p:cNvPicPr>
            <a:picLocks noChangeAspect="1" noChangeArrowheads="1"/>
          </p:cNvPicPr>
          <p:nvPr/>
        </p:nvPicPr>
        <p:blipFill rotWithShape="1">
          <a:blip r:embed="rId4">
            <a:extLst>
              <a:ext uri="{28A0092B-C50C-407E-A947-70E740481C1C}">
                <a14:useLocalDpi xmlns:a14="http://schemas.microsoft.com/office/drawing/2010/main" val="0"/>
              </a:ext>
            </a:extLst>
          </a:blip>
          <a:srcRect b="10543"/>
          <a:stretch/>
        </p:blipFill>
        <p:spPr bwMode="auto">
          <a:xfrm>
            <a:off x="5724128" y="5072990"/>
            <a:ext cx="3131960" cy="15963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sldjump"/>
          </p:cNvPr>
          <p:cNvSpPr txBox="1"/>
          <p:nvPr/>
        </p:nvSpPr>
        <p:spPr>
          <a:xfrm>
            <a:off x="5573838" y="299695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6008251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688631" cy="5693866"/>
          </a:xfrm>
          <a:prstGeom prst="rect">
            <a:avLst/>
          </a:prstGeom>
        </p:spPr>
        <p:txBody>
          <a:bodyPr wrap="square">
            <a:spAutoFit/>
          </a:bodyPr>
          <a:lstStyle/>
          <a:p>
            <a:pPr>
              <a:buClr>
                <a:srgbClr val="0070C0"/>
              </a:buClr>
              <a:buSzPct val="80000"/>
            </a:pPr>
            <a:r>
              <a:rPr lang="en-US" sz="1820" b="1" dirty="0">
                <a:solidFill>
                  <a:srgbClr val="C00000"/>
                </a:solidFill>
              </a:rPr>
              <a:t>Energy needs</a:t>
            </a:r>
          </a:p>
          <a:p>
            <a:pPr marL="355600" indent="-355600">
              <a:buClr>
                <a:srgbClr val="0070C0"/>
              </a:buClr>
              <a:buSzPct val="80000"/>
              <a:buFont typeface="Wingdings 3" panose="05040102010807070707" pitchFamily="18" charset="2"/>
              <a:buChar char=""/>
            </a:pPr>
            <a:r>
              <a:rPr lang="en-US" sz="1820" dirty="0"/>
              <a:t>All food contains some energy. Scientists have worked out how much energy there is in particular kinds of food. You can look up this information. A few examples are given in Table 7.1. </a:t>
            </a:r>
            <a:endParaRPr lang="en-US" sz="1820" dirty="0" smtClean="0"/>
          </a:p>
          <a:p>
            <a:pPr marL="355600" indent="-355600">
              <a:buClr>
                <a:srgbClr val="0070C0"/>
              </a:buClr>
              <a:buSzPct val="80000"/>
              <a:buFont typeface="Wingdings 3" panose="05040102010807070707" pitchFamily="18" charset="2"/>
              <a:buChar char=""/>
            </a:pPr>
            <a:r>
              <a:rPr lang="en-US" sz="1820" dirty="0" smtClean="0"/>
              <a:t>You </a:t>
            </a:r>
            <a:r>
              <a:rPr lang="en-US" sz="1820" dirty="0"/>
              <a:t>may remember that one gram of fat contains about twice as much energy as one gram of protein or carbohydrate (page 47). This is why fried foods should be avoided if you are worried about putting on weight.</a:t>
            </a:r>
          </a:p>
          <a:p>
            <a:pPr marL="355600" indent="-355600">
              <a:buClr>
                <a:srgbClr val="0070C0"/>
              </a:buClr>
              <a:buSzPct val="80000"/>
              <a:buFont typeface="Wingdings 3" panose="05040102010807070707" pitchFamily="18" charset="2"/>
              <a:buChar char=""/>
            </a:pPr>
            <a:r>
              <a:rPr lang="en-US" sz="1820" dirty="0"/>
              <a:t>A persons diet may need to change at different times of their life. For example, a woman will need to eat a little more each day when she is pregnant, and make sure that she has extra calcium and iron in her diet, to help to build her baby’s bones, teeth and blood. She will also need to eat more while she is breast feeding. </a:t>
            </a:r>
            <a:endParaRPr lang="en-US" sz="1820" dirty="0" smtClean="0"/>
          </a:p>
          <a:p>
            <a:pPr marL="355600" indent="-355600">
              <a:buClr>
                <a:srgbClr val="0070C0"/>
              </a:buClr>
              <a:buSzPct val="80000"/>
              <a:buFont typeface="Wingdings 3" panose="05040102010807070707" pitchFamily="18" charset="2"/>
              <a:buChar char=""/>
            </a:pPr>
            <a:r>
              <a:rPr lang="en-US" sz="1820" dirty="0" smtClean="0"/>
              <a:t>Most </a:t>
            </a:r>
            <a:r>
              <a:rPr lang="en-US" sz="1820" dirty="0"/>
              <a:t>people find that they need to eat less as they reach their 50s and 60s, because their metabolism slows down.</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7.1 – Diet – Energy Needs</a:t>
            </a:r>
            <a:endParaRPr lang="en-US"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74</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blip>
          <a:stretch>
            <a:fillRect/>
          </a:stretch>
        </p:blipFill>
        <p:spPr>
          <a:xfrm>
            <a:off x="5868144" y="1126424"/>
            <a:ext cx="2987944" cy="3011495"/>
          </a:xfrm>
          <a:prstGeom prst="rect">
            <a:avLst/>
          </a:prstGeom>
        </p:spPr>
      </p:pic>
      <p:sp>
        <p:nvSpPr>
          <p:cNvPr id="3" name="Rectangle 2"/>
          <p:cNvSpPr/>
          <p:nvPr/>
        </p:nvSpPr>
        <p:spPr>
          <a:xfrm>
            <a:off x="5868144" y="4305290"/>
            <a:ext cx="2963068" cy="707886"/>
          </a:xfrm>
          <a:prstGeom prst="rect">
            <a:avLst/>
          </a:prstGeom>
        </p:spPr>
        <p:txBody>
          <a:bodyPr wrap="square">
            <a:spAutoFit/>
          </a:bodyPr>
          <a:lstStyle/>
          <a:p>
            <a:pPr indent="361950">
              <a:buClr>
                <a:srgbClr val="C00000"/>
              </a:buClr>
              <a:buFont typeface="Arial" panose="020B0604020202020204" pitchFamily="34" charset="0"/>
              <a:buChar char="▲"/>
            </a:pPr>
            <a:r>
              <a:rPr lang="en-US" sz="2000" b="1" dirty="0"/>
              <a:t>Figure 7.2</a:t>
            </a:r>
            <a:r>
              <a:rPr lang="en-US" sz="2000" dirty="0"/>
              <a:t> </a:t>
            </a:r>
            <a:r>
              <a:rPr lang="en-US" sz="2000" dirty="0" smtClean="0"/>
              <a:t>- Daily </a:t>
            </a:r>
            <a:r>
              <a:rPr lang="en-US" sz="2000" dirty="0"/>
              <a:t>energy requirements.</a:t>
            </a:r>
            <a:endParaRPr lang="en-GB" sz="2000" dirty="0"/>
          </a:p>
        </p:txBody>
      </p:sp>
      <p:pic>
        <p:nvPicPr>
          <p:cNvPr id="4098" name="Picture 2" descr="Image result for animal di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5114096"/>
            <a:ext cx="2987944" cy="15552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5" action="ppaction://hlinksldjump"/>
          </p:cNvPr>
          <p:cNvSpPr txBox="1"/>
          <p:nvPr/>
        </p:nvSpPr>
        <p:spPr>
          <a:xfrm>
            <a:off x="5724128" y="278092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92823881"/>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832380" cy="5586145"/>
          </a:xfrm>
          <a:prstGeom prst="rect">
            <a:avLst/>
          </a:prstGeom>
        </p:spPr>
        <p:txBody>
          <a:bodyPr wrap="square">
            <a:spAutoFit/>
          </a:bodyPr>
          <a:lstStyle/>
          <a:p>
            <a:pPr>
              <a:buClr>
                <a:srgbClr val="0070C0"/>
              </a:buClr>
              <a:buSzPct val="80000"/>
            </a:pPr>
            <a:r>
              <a:rPr lang="en-US" sz="2100" b="1" dirty="0" smtClean="0">
                <a:solidFill>
                  <a:srgbClr val="C00000"/>
                </a:solidFill>
              </a:rPr>
              <a:t>Nutrients</a:t>
            </a:r>
            <a:endParaRPr lang="en-US" sz="2100" b="1" dirty="0">
              <a:solidFill>
                <a:srgbClr val="C00000"/>
              </a:solidFill>
            </a:endParaRPr>
          </a:p>
          <a:p>
            <a:pPr marL="355600" indent="-355600">
              <a:buClr>
                <a:srgbClr val="0070C0"/>
              </a:buClr>
              <a:buSzPct val="80000"/>
              <a:buFont typeface="Wingdings 3" panose="05040102010807070707" pitchFamily="18" charset="2"/>
              <a:buChar char=""/>
            </a:pPr>
            <a:r>
              <a:rPr lang="en-US" sz="2100" dirty="0"/>
              <a:t>As well as providing you with energy, food is needed for many other reasons. To make sure that you eat a balanced diet you must eat foods containing carbohydrate, fat and protein. </a:t>
            </a:r>
            <a:endParaRPr lang="en-US" sz="2100" dirty="0" smtClean="0"/>
          </a:p>
          <a:p>
            <a:pPr marL="355600" indent="-355600">
              <a:buClr>
                <a:srgbClr val="0070C0"/>
              </a:buClr>
              <a:buSzPct val="80000"/>
              <a:buFont typeface="Wingdings 3" panose="05040102010807070707" pitchFamily="18" charset="2"/>
              <a:buChar char=""/>
            </a:pPr>
            <a:r>
              <a:rPr lang="en-US" sz="2100" dirty="0" smtClean="0"/>
              <a:t>You </a:t>
            </a:r>
            <a:r>
              <a:rPr lang="en-US" sz="2100" dirty="0"/>
              <a:t>also need each kind of vitamin and mineral, fibre and water. These substances are called nutrients. If your diet doesn’t contain all of these nutrients, your body will not be able to work properly.</a:t>
            </a:r>
          </a:p>
          <a:p>
            <a:pPr marL="355600" indent="-355600">
              <a:buClr>
                <a:srgbClr val="0070C0"/>
              </a:buClr>
              <a:buSzPct val="80000"/>
              <a:buFont typeface="Wingdings 3" panose="05040102010807070707" pitchFamily="18" charset="2"/>
              <a:buChar char=""/>
            </a:pPr>
            <a:r>
              <a:rPr lang="en-US" sz="2100" dirty="0"/>
              <a:t>The structures of molecules of carbohydrates, fats and proteins, and their uses in the body, are described in sections 4.2 to 4.4, on pages 41 to 46. Figures 7.3, 7.4, 7.5 and 7.6 show foods that are good sources of these nutrients.</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7.1 – Diet – Nutrients</a:t>
            </a:r>
            <a:endParaRPr lang="en-US"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74</a:t>
            </a:r>
            <a:endParaRPr lang="en-GB" sz="1000" b="1" dirty="0">
              <a:latin typeface="Arial" panose="020B0604020202020204" pitchFamily="34" charset="0"/>
              <a:cs typeface="Arial" panose="020B0604020202020204" pitchFamily="34" charset="0"/>
            </a:endParaRPr>
          </a:p>
        </p:txBody>
      </p:sp>
      <p:pic>
        <p:nvPicPr>
          <p:cNvPr id="6146" name="Picture 2" descr="Image result for food nutrien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1893" y="1124745"/>
            <a:ext cx="2880586" cy="288058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food nutri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4077073"/>
            <a:ext cx="2884132" cy="25265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sldjump"/>
          </p:cNvPr>
          <p:cNvSpPr txBox="1"/>
          <p:nvPr/>
        </p:nvSpPr>
        <p:spPr>
          <a:xfrm>
            <a:off x="5429822" y="249289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6144721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760639" cy="5246052"/>
          </a:xfrm>
          <a:prstGeom prst="rect">
            <a:avLst/>
          </a:prstGeom>
        </p:spPr>
        <p:txBody>
          <a:bodyPr wrap="square">
            <a:spAutoFit/>
          </a:bodyPr>
          <a:lstStyle/>
          <a:p>
            <a:pPr>
              <a:buClr>
                <a:srgbClr val="0070C0"/>
              </a:buClr>
              <a:buSzPct val="80000"/>
            </a:pPr>
            <a:r>
              <a:rPr lang="en-US" sz="1970" b="1" dirty="0" smtClean="0">
                <a:solidFill>
                  <a:srgbClr val="C00000"/>
                </a:solidFill>
              </a:rPr>
              <a:t>Vitamins</a:t>
            </a:r>
            <a:endParaRPr lang="en-US" sz="1970" b="1" dirty="0">
              <a:solidFill>
                <a:srgbClr val="C00000"/>
              </a:solidFill>
            </a:endParaRPr>
          </a:p>
          <a:p>
            <a:pPr marL="355600" indent="-355600">
              <a:buClr>
                <a:srgbClr val="0070C0"/>
              </a:buClr>
              <a:buSzPct val="80000"/>
              <a:buFont typeface="Wingdings 3" panose="05040102010807070707" pitchFamily="18" charset="2"/>
              <a:buChar char=""/>
            </a:pPr>
            <a:r>
              <a:rPr lang="en-US" sz="1970" dirty="0"/>
              <a:t>Vitamins are organic substances which are only needed in tiny amounts. If you do not have enough of a vitamin, you may get a deficiency disease. Table 7.2 on page 76 provides information about vitamins C and D.</a:t>
            </a:r>
          </a:p>
          <a:p>
            <a:pPr>
              <a:buClr>
                <a:srgbClr val="0070C0"/>
              </a:buClr>
              <a:buSzPct val="80000"/>
            </a:pPr>
            <a:r>
              <a:rPr lang="en-US" sz="1970" b="1" dirty="0">
                <a:solidFill>
                  <a:srgbClr val="C00000"/>
                </a:solidFill>
              </a:rPr>
              <a:t>Minerals</a:t>
            </a:r>
          </a:p>
          <a:p>
            <a:pPr marL="355600" indent="-355600">
              <a:buClr>
                <a:srgbClr val="0070C0"/>
              </a:buClr>
              <a:buSzPct val="80000"/>
              <a:buFont typeface="Wingdings 3" panose="05040102010807070707" pitchFamily="18" charset="2"/>
              <a:buChar char=""/>
            </a:pPr>
            <a:r>
              <a:rPr lang="en-US" sz="1970" dirty="0"/>
              <a:t>Minerals are inorganic substances. Once again, only small amounts of them are needed in the diet. Table 7.3 on page 76 shows two of the most important ones.</a:t>
            </a:r>
          </a:p>
          <a:p>
            <a:pPr>
              <a:buClr>
                <a:srgbClr val="0070C0"/>
              </a:buClr>
              <a:buSzPct val="80000"/>
            </a:pPr>
            <a:r>
              <a:rPr lang="en-US" sz="1970" b="1" dirty="0">
                <a:solidFill>
                  <a:srgbClr val="C00000"/>
                </a:solidFill>
              </a:rPr>
              <a:t>Fibre</a:t>
            </a:r>
          </a:p>
          <a:p>
            <a:pPr marL="355600" indent="-355600">
              <a:buClr>
                <a:srgbClr val="0070C0"/>
              </a:buClr>
              <a:buSzPct val="80000"/>
              <a:buFont typeface="Wingdings 3" panose="05040102010807070707" pitchFamily="18" charset="2"/>
              <a:buChar char=""/>
            </a:pPr>
            <a:r>
              <a:rPr lang="en-US" sz="1970" dirty="0"/>
              <a:t>Fibre helps to keep the alimentary canal working properly. Food moves through the alimentary canal (page 82) because the muscles contract and relax to squeeze it along. This is called </a:t>
            </a:r>
            <a:r>
              <a:rPr lang="en-US" sz="1970" b="1" dirty="0">
                <a:solidFill>
                  <a:srgbClr val="FF0000"/>
                </a:solidFill>
              </a:rPr>
              <a:t>peristalsis</a:t>
            </a:r>
            <a:r>
              <a:rPr lang="en-US" sz="1970" dirty="0"/>
              <a: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7.1 – Diet – Nutrients</a:t>
            </a:r>
            <a:endParaRPr lang="en-US"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74</a:t>
            </a:r>
            <a:endParaRPr lang="en-GB" sz="10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lum bright="-47000" contrast="75000"/>
          </a:blip>
          <a:srcRect l="55064" t="19185" r="31100" b="35311"/>
          <a:stretch/>
        </p:blipFill>
        <p:spPr>
          <a:xfrm>
            <a:off x="5940152" y="1138411"/>
            <a:ext cx="2952328" cy="5458941"/>
          </a:xfrm>
          <a:prstGeom prst="rect">
            <a:avLst/>
          </a:prstGeom>
        </p:spPr>
      </p:pic>
      <p:sp>
        <p:nvSpPr>
          <p:cNvPr id="9" name="Rectangle 8"/>
          <p:cNvSpPr/>
          <p:nvPr/>
        </p:nvSpPr>
        <p:spPr>
          <a:xfrm>
            <a:off x="179513" y="6381328"/>
            <a:ext cx="5976664" cy="334313"/>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sz="1700" b="1" dirty="0" smtClean="0"/>
              <a:t>Table </a:t>
            </a:r>
            <a:r>
              <a:rPr lang="en-US" sz="1700" b="1" dirty="0"/>
              <a:t>7.1 </a:t>
            </a:r>
            <a:r>
              <a:rPr lang="en-US" sz="1700" dirty="0"/>
              <a:t>Energy content of some different kinds of food.</a:t>
            </a:r>
            <a:endParaRPr lang="en-GB" sz="1700" dirty="0"/>
          </a:p>
        </p:txBody>
      </p:sp>
      <p:sp>
        <p:nvSpPr>
          <p:cNvPr id="10" name="TextBox 9">
            <a:hlinkClick r:id="rId4" action="ppaction://hlinksldjump"/>
          </p:cNvPr>
          <p:cNvSpPr txBox="1"/>
          <p:nvPr/>
        </p:nvSpPr>
        <p:spPr>
          <a:xfrm>
            <a:off x="5357814" y="421353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2384109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7.1 – Diet – Nutrients</a:t>
            </a:r>
            <a:endParaRPr lang="en-US"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262974" y="1124744"/>
            <a:ext cx="3984915" cy="2471263"/>
          </a:xfrm>
          <a:prstGeom prst="rect">
            <a:avLst/>
          </a:prstGeom>
        </p:spPr>
      </p:pic>
      <p:pic>
        <p:nvPicPr>
          <p:cNvPr id="6" name="Picture 5"/>
          <p:cNvPicPr>
            <a:picLocks noChangeAspect="1"/>
          </p:cNvPicPr>
          <p:nvPr/>
        </p:nvPicPr>
        <p:blipFill>
          <a:blip r:embed="rId4"/>
          <a:stretch>
            <a:fillRect/>
          </a:stretch>
        </p:blipFill>
        <p:spPr>
          <a:xfrm>
            <a:off x="4716016" y="1124744"/>
            <a:ext cx="4149738" cy="2471263"/>
          </a:xfrm>
          <a:prstGeom prst="rect">
            <a:avLst/>
          </a:prstGeom>
        </p:spPr>
      </p:pic>
      <p:pic>
        <p:nvPicPr>
          <p:cNvPr id="7" name="Picture 6"/>
          <p:cNvPicPr>
            <a:picLocks noChangeAspect="1"/>
          </p:cNvPicPr>
          <p:nvPr/>
        </p:nvPicPr>
        <p:blipFill>
          <a:blip r:embed="rId5"/>
          <a:stretch>
            <a:fillRect/>
          </a:stretch>
        </p:blipFill>
        <p:spPr>
          <a:xfrm>
            <a:off x="219109" y="3933056"/>
            <a:ext cx="3984914" cy="2463212"/>
          </a:xfrm>
          <a:prstGeom prst="rect">
            <a:avLst/>
          </a:prstGeom>
        </p:spPr>
      </p:pic>
      <p:pic>
        <p:nvPicPr>
          <p:cNvPr id="8" name="Picture 7"/>
          <p:cNvPicPr>
            <a:picLocks noChangeAspect="1"/>
          </p:cNvPicPr>
          <p:nvPr/>
        </p:nvPicPr>
        <p:blipFill>
          <a:blip r:embed="rId6"/>
          <a:stretch>
            <a:fillRect/>
          </a:stretch>
        </p:blipFill>
        <p:spPr>
          <a:xfrm>
            <a:off x="4716016" y="4005064"/>
            <a:ext cx="4104456" cy="2394790"/>
          </a:xfrm>
          <a:prstGeom prst="rect">
            <a:avLst/>
          </a:prstGeom>
        </p:spPr>
      </p:pic>
      <p:sp>
        <p:nvSpPr>
          <p:cNvPr id="9" name="Rectangle 8"/>
          <p:cNvSpPr/>
          <p:nvPr/>
        </p:nvSpPr>
        <p:spPr>
          <a:xfrm>
            <a:off x="179512" y="3625279"/>
            <a:ext cx="4280883" cy="288147"/>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sz="1400" b="1" dirty="0"/>
              <a:t>Figure 7.3 </a:t>
            </a:r>
            <a:r>
              <a:rPr lang="en-US" sz="1400" dirty="0"/>
              <a:t>Some good sources of carbohydrates.</a:t>
            </a:r>
            <a:endParaRPr lang="en-GB" sz="1400" dirty="0"/>
          </a:p>
        </p:txBody>
      </p:sp>
      <p:sp>
        <p:nvSpPr>
          <p:cNvPr id="11" name="Rectangle 10"/>
          <p:cNvSpPr/>
          <p:nvPr/>
        </p:nvSpPr>
        <p:spPr>
          <a:xfrm>
            <a:off x="4716016" y="6392546"/>
            <a:ext cx="4280883" cy="288147"/>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sz="1400" b="1" dirty="0"/>
              <a:t>Figure 7.6 </a:t>
            </a:r>
            <a:r>
              <a:rPr lang="en-US" sz="1400" dirty="0"/>
              <a:t>Some good sources of fibre.</a:t>
            </a:r>
            <a:endParaRPr lang="en-GB" sz="1400" dirty="0"/>
          </a:p>
        </p:txBody>
      </p:sp>
      <p:sp>
        <p:nvSpPr>
          <p:cNvPr id="12" name="Rectangle 11"/>
          <p:cNvSpPr/>
          <p:nvPr/>
        </p:nvSpPr>
        <p:spPr>
          <a:xfrm>
            <a:off x="4725598" y="3625278"/>
            <a:ext cx="4086331" cy="288148"/>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sz="1400" b="1" dirty="0"/>
              <a:t>Figure 7.4 </a:t>
            </a:r>
            <a:r>
              <a:rPr lang="en-US" sz="1400" dirty="0"/>
              <a:t>Some good sources of proteins..</a:t>
            </a:r>
            <a:endParaRPr lang="en-GB" sz="1400" dirty="0"/>
          </a:p>
        </p:txBody>
      </p:sp>
      <p:sp>
        <p:nvSpPr>
          <p:cNvPr id="13" name="Rectangle 12"/>
          <p:cNvSpPr/>
          <p:nvPr/>
        </p:nvSpPr>
        <p:spPr>
          <a:xfrm>
            <a:off x="179136" y="6392545"/>
            <a:ext cx="4280883" cy="288147"/>
          </a:xfrm>
          <a:prstGeom prst="rect">
            <a:avLst/>
          </a:prstGeom>
        </p:spPr>
        <p:txBody>
          <a:bodyPr wrap="square" lIns="36000" tIns="36000" rIns="36000" bIns="36000">
            <a:spAutoFit/>
          </a:bodyPr>
          <a:lstStyle/>
          <a:p>
            <a:pPr marL="285750" indent="-285750">
              <a:buClr>
                <a:srgbClr val="C00000"/>
              </a:buClr>
              <a:buFont typeface="Arial" panose="020B0604020202020204" pitchFamily="34" charset="0"/>
              <a:buChar char="▲"/>
            </a:pPr>
            <a:r>
              <a:rPr lang="en-US" sz="1400" b="1" dirty="0"/>
              <a:t>Figure 7.5 </a:t>
            </a:r>
            <a:r>
              <a:rPr lang="en-US" sz="1400" dirty="0"/>
              <a:t>Some good sources of fats.</a:t>
            </a:r>
            <a:endParaRPr lang="en-GB" sz="1400" dirty="0"/>
          </a:p>
        </p:txBody>
      </p:sp>
      <p:sp>
        <p:nvSpPr>
          <p:cNvPr id="14" name="TextBox 13">
            <a:hlinkClick r:id="rId7" action="ppaction://hlinksldjump"/>
          </p:cNvPr>
          <p:cNvSpPr txBox="1"/>
          <p:nvPr/>
        </p:nvSpPr>
        <p:spPr>
          <a:xfrm>
            <a:off x="8382150" y="321297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6307696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5760639" cy="5549211"/>
          </a:xfrm>
          <a:prstGeom prst="rect">
            <a:avLst/>
          </a:prstGeom>
        </p:spPr>
        <p:txBody>
          <a:bodyPr wrap="square">
            <a:spAutoFit/>
          </a:bodyPr>
          <a:lstStyle/>
          <a:p>
            <a:pPr>
              <a:buClr>
                <a:srgbClr val="0070C0"/>
              </a:buClr>
              <a:buSzPct val="80000"/>
            </a:pPr>
            <a:r>
              <a:rPr lang="en-US" sz="1970" b="1" dirty="0" smtClean="0">
                <a:solidFill>
                  <a:srgbClr val="C00000"/>
                </a:solidFill>
              </a:rPr>
              <a:t>Fibre</a:t>
            </a:r>
            <a:endParaRPr lang="en-US" sz="1970" b="1" dirty="0">
              <a:solidFill>
                <a:srgbClr val="C00000"/>
              </a:solidFill>
            </a:endParaRPr>
          </a:p>
          <a:p>
            <a:pPr marL="355600" indent="-355600">
              <a:buClr>
                <a:srgbClr val="0070C0"/>
              </a:buClr>
              <a:buSzPct val="80000"/>
              <a:buFont typeface="Wingdings 3" panose="05040102010807070707" pitchFamily="18" charset="2"/>
              <a:buChar char=""/>
            </a:pPr>
            <a:r>
              <a:rPr lang="en-US" sz="1970" dirty="0"/>
              <a:t>The muscles are stimulated to do this when there is food in the alimentary canal. Soft foods do not stimulate the muscles very much. The muscles work more strongly when there is harder, less digestible food, like fibre, in the alimentary canal. Fibre keeps the digestive system in good working order, and helps to prevent constipation.</a:t>
            </a:r>
          </a:p>
          <a:p>
            <a:pPr marL="355600" indent="-355600">
              <a:buClr>
                <a:srgbClr val="0070C0"/>
              </a:buClr>
              <a:buSzPct val="80000"/>
              <a:buFont typeface="Wingdings 3" panose="05040102010807070707" pitchFamily="18" charset="2"/>
              <a:buChar char=""/>
            </a:pPr>
            <a:r>
              <a:rPr lang="en-US" sz="1970" dirty="0"/>
              <a:t>All plant foods, such as fruits and vegetables, contain fibre (Figure 7.6). This is because the plant cells have cellulose cell walls. Humans cannot digest cellulose.</a:t>
            </a:r>
          </a:p>
          <a:p>
            <a:pPr marL="355600" indent="-355600">
              <a:buClr>
                <a:srgbClr val="0070C0"/>
              </a:buClr>
              <a:buSzPct val="80000"/>
              <a:buFont typeface="Wingdings 3" panose="05040102010807070707" pitchFamily="18" charset="2"/>
              <a:buChar char=""/>
            </a:pPr>
            <a:r>
              <a:rPr lang="en-US" sz="1970" dirty="0"/>
              <a:t>One common form of fibre is the outer husk of cereal grains, such as oats, wheat and barley. This is called bran. Some of this husk is found in </a:t>
            </a:r>
            <a:r>
              <a:rPr lang="en-US" sz="1970" dirty="0" err="1"/>
              <a:t>wholemeal</a:t>
            </a:r>
            <a:r>
              <a:rPr lang="en-US" sz="1970" dirty="0"/>
              <a:t> bread. Brown or unpolished rice is also a good source of fibre.</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dirty="0" smtClean="0"/>
              <a:t>7.1 – Diet – Vitamins</a:t>
            </a:r>
            <a:endParaRPr lang="en-US"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pic>
        <p:nvPicPr>
          <p:cNvPr id="7170" name="Picture 2" descr="Image result for food fibre  tabl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566" r="1407" b="5110"/>
          <a:stretch/>
        </p:blipFill>
        <p:spPr bwMode="auto">
          <a:xfrm>
            <a:off x="5940152" y="1196752"/>
            <a:ext cx="2904257" cy="236610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food fibre  table"/>
          <p:cNvPicPr>
            <a:picLocks noChangeAspect="1" noChangeArrowheads="1"/>
          </p:cNvPicPr>
          <p:nvPr/>
        </p:nvPicPr>
        <p:blipFill rotWithShape="1">
          <a:blip r:embed="rId4">
            <a:extLst>
              <a:ext uri="{28A0092B-C50C-407E-A947-70E740481C1C}">
                <a14:useLocalDpi xmlns:a14="http://schemas.microsoft.com/office/drawing/2010/main" val="0"/>
              </a:ext>
            </a:extLst>
          </a:blip>
          <a:srcRect b="8639"/>
          <a:stretch/>
        </p:blipFill>
        <p:spPr bwMode="auto">
          <a:xfrm>
            <a:off x="5940151" y="3686078"/>
            <a:ext cx="2904257" cy="187502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food fibre  table"/>
          <p:cNvPicPr>
            <a:picLocks noChangeAspect="1" noChangeArrowheads="1"/>
          </p:cNvPicPr>
          <p:nvPr/>
        </p:nvPicPr>
        <p:blipFill rotWithShape="1">
          <a:blip r:embed="rId5">
            <a:extLst>
              <a:ext uri="{28A0092B-C50C-407E-A947-70E740481C1C}">
                <a14:useLocalDpi xmlns:a14="http://schemas.microsoft.com/office/drawing/2010/main" val="0"/>
              </a:ext>
            </a:extLst>
          </a:blip>
          <a:srcRect l="7251" t="14441" r="4370" b="40114"/>
          <a:stretch/>
        </p:blipFill>
        <p:spPr bwMode="auto">
          <a:xfrm>
            <a:off x="5940151" y="5616472"/>
            <a:ext cx="2904257" cy="105288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6" action="ppaction://hlinksldjump"/>
          </p:cNvPr>
          <p:cNvSpPr txBox="1"/>
          <p:nvPr/>
        </p:nvSpPr>
        <p:spPr>
          <a:xfrm>
            <a:off x="5357814" y="314096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04608972"/>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6192687" cy="5410712"/>
          </a:xfrm>
          <a:prstGeom prst="rect">
            <a:avLst/>
          </a:prstGeom>
        </p:spPr>
        <p:txBody>
          <a:bodyPr wrap="square">
            <a:spAutoFit/>
          </a:bodyPr>
          <a:lstStyle/>
          <a:p>
            <a:pPr>
              <a:buClr>
                <a:srgbClr val="0070C0"/>
              </a:buClr>
              <a:buSzPct val="80000"/>
            </a:pPr>
            <a:r>
              <a:rPr lang="en-US" sz="2160" b="1" dirty="0" smtClean="0">
                <a:solidFill>
                  <a:srgbClr val="C00000"/>
                </a:solidFill>
              </a:rPr>
              <a:t>Fat and Heart Disease</a:t>
            </a:r>
            <a:endParaRPr lang="en-US" sz="2160" b="1" dirty="0">
              <a:solidFill>
                <a:srgbClr val="C00000"/>
              </a:solidFill>
            </a:endParaRPr>
          </a:p>
          <a:p>
            <a:pPr marL="355600" indent="-355600">
              <a:buClr>
                <a:srgbClr val="0070C0"/>
              </a:buClr>
              <a:buSzPct val="80000"/>
              <a:buFont typeface="Wingdings 3" panose="05040102010807070707" pitchFamily="18" charset="2"/>
              <a:buChar char=""/>
            </a:pPr>
            <a:r>
              <a:rPr lang="en-US" sz="2160" dirty="0"/>
              <a:t>The kind of fat found in animal foods is called saturated fat. These foods also contain cholesterol. Some research suggests that people who eat a lot of saturated fat and cholesterol are more likely to get heart disease than people who do not. This is because fat deposits build up on the inside of arteries, making them stiffer and narrower. </a:t>
            </a:r>
            <a:endParaRPr lang="en-US" sz="2160" dirty="0" smtClean="0"/>
          </a:p>
          <a:p>
            <a:pPr marL="355600" indent="-355600">
              <a:buClr>
                <a:srgbClr val="0070C0"/>
              </a:buClr>
              <a:buSzPct val="80000"/>
              <a:buFont typeface="Wingdings 3" panose="05040102010807070707" pitchFamily="18" charset="2"/>
              <a:buChar char=""/>
            </a:pPr>
            <a:r>
              <a:rPr lang="en-US" sz="2160" dirty="0" smtClean="0"/>
              <a:t>If </a:t>
            </a:r>
            <a:r>
              <a:rPr lang="en-US" sz="2160" dirty="0"/>
              <a:t>this happens in the coronary arteries supplying the heart muscle with blood, then not enough blood can get through. The heart muscles run short of oxygen and cannot work properly. This is </a:t>
            </a:r>
            <a:r>
              <a:rPr lang="en-US" sz="2160" dirty="0" smtClean="0"/>
              <a:t>called coronary </a:t>
            </a:r>
            <a:r>
              <a:rPr lang="en-US" sz="2160" dirty="0"/>
              <a:t>heart disease. The deposits can also cause a blood clot, which results in a heart attack (page 109</a:t>
            </a:r>
            <a:r>
              <a:rPr lang="en-US" sz="2160" dirty="0" smtClean="0"/>
              <a:t>).</a:t>
            </a:r>
            <a:endParaRPr lang="en-US" sz="216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 – Fat and Heart Disease</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pic>
        <p:nvPicPr>
          <p:cNvPr id="10242" name="Picture 2" descr="Image result for fat and heart dise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124744"/>
            <a:ext cx="2520280" cy="155103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fat and heart disease"/>
          <p:cNvPicPr>
            <a:picLocks noChangeAspect="1" noChangeArrowheads="1"/>
          </p:cNvPicPr>
          <p:nvPr/>
        </p:nvPicPr>
        <p:blipFill rotWithShape="1">
          <a:blip r:embed="rId4">
            <a:extLst>
              <a:ext uri="{28A0092B-C50C-407E-A947-70E740481C1C}">
                <a14:useLocalDpi xmlns:a14="http://schemas.microsoft.com/office/drawing/2010/main" val="0"/>
              </a:ext>
            </a:extLst>
          </a:blip>
          <a:srcRect b="8043"/>
          <a:stretch/>
        </p:blipFill>
        <p:spPr bwMode="auto">
          <a:xfrm>
            <a:off x="6372200" y="2769431"/>
            <a:ext cx="2520280" cy="202772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food with high fat conten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6163"/>
          <a:stretch/>
        </p:blipFill>
        <p:spPr bwMode="auto">
          <a:xfrm>
            <a:off x="6372200" y="4980101"/>
            <a:ext cx="2523101" cy="161725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sldjump"/>
          </p:cNvPr>
          <p:cNvSpPr txBox="1"/>
          <p:nvPr/>
        </p:nvSpPr>
        <p:spPr>
          <a:xfrm>
            <a:off x="6012160" y="249289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7144178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3" y="1124744"/>
            <a:ext cx="6192687" cy="5401479"/>
          </a:xfrm>
          <a:prstGeom prst="rect">
            <a:avLst/>
          </a:prstGeom>
        </p:spPr>
        <p:txBody>
          <a:bodyPr wrap="square">
            <a:spAutoFit/>
          </a:bodyPr>
          <a:lstStyle/>
          <a:p>
            <a:pPr>
              <a:buClr>
                <a:srgbClr val="0070C0"/>
              </a:buClr>
              <a:buSzPct val="80000"/>
            </a:pPr>
            <a:r>
              <a:rPr lang="en-US" sz="2300" b="1" dirty="0" smtClean="0">
                <a:solidFill>
                  <a:srgbClr val="C00000"/>
                </a:solidFill>
              </a:rPr>
              <a:t>Fat and Heart Disease</a:t>
            </a:r>
            <a:endParaRPr lang="en-US" sz="2300" b="1" dirty="0">
              <a:solidFill>
                <a:srgbClr val="C00000"/>
              </a:solidFill>
            </a:endParaRPr>
          </a:p>
          <a:p>
            <a:pPr marL="355600" indent="-355600">
              <a:buClr>
                <a:srgbClr val="0070C0"/>
              </a:buClr>
              <a:buSzPct val="80000"/>
              <a:buFont typeface="Wingdings 3" panose="05040102010807070707" pitchFamily="18" charset="2"/>
              <a:buChar char=""/>
            </a:pPr>
            <a:r>
              <a:rPr lang="en-US" sz="2300" dirty="0" smtClean="0"/>
              <a:t>Dairy </a:t>
            </a:r>
            <a:r>
              <a:rPr lang="en-US" sz="2300" dirty="0"/>
              <a:t>products such as milk, cream, butter and cheese contain a lot of saturated fat. So do red meat and eggs. But vegetable oils are usually unsaturated fats. These, and also oils from fish, do not increase the risk of heart disease, so it is sensible to use these instead of animal fats when possible.</a:t>
            </a:r>
          </a:p>
          <a:p>
            <a:pPr marL="355600" indent="-355600">
              <a:buClr>
                <a:srgbClr val="0070C0"/>
              </a:buClr>
              <a:buSzPct val="80000"/>
              <a:buFont typeface="Wingdings 3" panose="05040102010807070707" pitchFamily="18" charset="2"/>
              <a:buChar char=""/>
            </a:pPr>
            <a:r>
              <a:rPr lang="en-US" sz="2300" dirty="0"/>
              <a:t>Vegetable oil can be used for frying instead of butter or lard. Polyunsaturated spreads can be used instead of butter.</a:t>
            </a:r>
          </a:p>
          <a:p>
            <a:pPr marL="355600" indent="-355600">
              <a:buClr>
                <a:srgbClr val="0070C0"/>
              </a:buClr>
              <a:buSzPct val="80000"/>
              <a:buFont typeface="Wingdings 3" panose="05040102010807070707" pitchFamily="18" charset="2"/>
              <a:buChar char=""/>
            </a:pPr>
            <a:r>
              <a:rPr lang="en-US" sz="2300" dirty="0"/>
              <a:t>Fish and white meat such as chicken do not contain much saturated fat, so eating more of these and less red meat may help to cut down the risk of heart disease.</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 – Fat and Heart Disease</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pic>
        <p:nvPicPr>
          <p:cNvPr id="10242" name="Picture 2" descr="Image result for fat and heart disea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124744"/>
            <a:ext cx="2520280" cy="1551039"/>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fat and heart disease"/>
          <p:cNvPicPr>
            <a:picLocks noChangeAspect="1" noChangeArrowheads="1"/>
          </p:cNvPicPr>
          <p:nvPr/>
        </p:nvPicPr>
        <p:blipFill rotWithShape="1">
          <a:blip r:embed="rId4">
            <a:extLst>
              <a:ext uri="{28A0092B-C50C-407E-A947-70E740481C1C}">
                <a14:useLocalDpi xmlns:a14="http://schemas.microsoft.com/office/drawing/2010/main" val="0"/>
              </a:ext>
            </a:extLst>
          </a:blip>
          <a:srcRect b="8043"/>
          <a:stretch/>
        </p:blipFill>
        <p:spPr bwMode="auto">
          <a:xfrm>
            <a:off x="6372200" y="2769431"/>
            <a:ext cx="2520280" cy="2027721"/>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food with high fat conten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6163"/>
          <a:stretch/>
        </p:blipFill>
        <p:spPr bwMode="auto">
          <a:xfrm>
            <a:off x="6372200" y="4980101"/>
            <a:ext cx="2523101" cy="16172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sldjump"/>
          </p:cNvPr>
          <p:cNvSpPr txBox="1"/>
          <p:nvPr/>
        </p:nvSpPr>
        <p:spPr>
          <a:xfrm>
            <a:off x="5796136" y="450156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70284835"/>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 – Fat and Heart Disease</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pic>
        <p:nvPicPr>
          <p:cNvPr id="11266" name="Picture 2" descr="Image result for obesity"/>
          <p:cNvPicPr>
            <a:picLocks noChangeAspect="1" noChangeArrowheads="1"/>
          </p:cNvPicPr>
          <p:nvPr/>
        </p:nvPicPr>
        <p:blipFill rotWithShape="1">
          <a:blip r:embed="rId3">
            <a:extLst>
              <a:ext uri="{28A0092B-C50C-407E-A947-70E740481C1C}">
                <a14:useLocalDpi xmlns:a14="http://schemas.microsoft.com/office/drawing/2010/main" val="0"/>
              </a:ext>
            </a:extLst>
          </a:blip>
          <a:srcRect l="1753" t="2597" r="2477" b="2597"/>
          <a:stretch/>
        </p:blipFill>
        <p:spPr bwMode="auto">
          <a:xfrm>
            <a:off x="179512" y="1124743"/>
            <a:ext cx="8712968" cy="54831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sldjump"/>
          </p:cNvPr>
          <p:cNvSpPr txBox="1"/>
          <p:nvPr/>
        </p:nvSpPr>
        <p:spPr>
          <a:xfrm>
            <a:off x="8310142" y="5797713"/>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0961495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6730702" cy="4745915"/>
          </a:xfrm>
          <a:prstGeom prst="rect">
            <a:avLst/>
          </a:prstGeom>
        </p:spPr>
        <p:txBody>
          <a:bodyPr wrap="square">
            <a:spAutoFit/>
          </a:bodyPr>
          <a:lstStyle/>
          <a:p>
            <a:pPr>
              <a:buClr>
                <a:srgbClr val="0070C0"/>
              </a:buClr>
              <a:buSzPct val="80000"/>
            </a:pPr>
            <a:r>
              <a:rPr lang="en-US" sz="2160" b="1" dirty="0" smtClean="0">
                <a:solidFill>
                  <a:srgbClr val="C00000"/>
                </a:solidFill>
              </a:rPr>
              <a:t>Obesity</a:t>
            </a:r>
            <a:endParaRPr lang="en-US" sz="2160" b="1" dirty="0">
              <a:solidFill>
                <a:srgbClr val="C00000"/>
              </a:solidFill>
            </a:endParaRPr>
          </a:p>
          <a:p>
            <a:pPr marL="355600" indent="-355600">
              <a:buClr>
                <a:srgbClr val="0070C0"/>
              </a:buClr>
              <a:buSzPct val="80000"/>
              <a:buFont typeface="Wingdings 3" panose="05040102010807070707" pitchFamily="18" charset="2"/>
              <a:buChar char=""/>
            </a:pPr>
            <a:r>
              <a:rPr lang="en-US" sz="2160" dirty="0"/>
              <a:t>People who take in more energy than they use up get fat. Being very fat is called obesity (Figure 7.7). Obesity is dangerous to health. Obese people are more likely to get heart disease, strokes and, diabetes. The extra weight placed on the legs can cause problems with the joints, especially knees.</a:t>
            </a:r>
          </a:p>
          <a:p>
            <a:pPr marL="355600" indent="-355600">
              <a:buClr>
                <a:srgbClr val="0070C0"/>
              </a:buClr>
              <a:buSzPct val="80000"/>
              <a:buFont typeface="Wingdings 3" panose="05040102010807070707" pitchFamily="18" charset="2"/>
              <a:buChar char=""/>
            </a:pPr>
            <a:r>
              <a:rPr lang="en-US" sz="2160" dirty="0"/>
              <a:t>Most people can control their weight by eating normal, well-balanced meals and taking regular exercise. Crash diets are not a good idea, except for someone who is very </a:t>
            </a:r>
            <a:r>
              <a:rPr lang="en-US" sz="2160" dirty="0" smtClean="0"/>
              <a:t>overweight.</a:t>
            </a:r>
          </a:p>
          <a:p>
            <a:pPr marL="355600" indent="-355600">
              <a:buClr>
                <a:srgbClr val="0070C0"/>
              </a:buClr>
              <a:buSzPct val="80000"/>
              <a:buFont typeface="Wingdings 3" panose="05040102010807070707" pitchFamily="18" charset="2"/>
              <a:buChar char=""/>
            </a:pPr>
            <a:r>
              <a:rPr lang="en-US" sz="2160" dirty="0" smtClean="0"/>
              <a:t>Although </a:t>
            </a:r>
            <a:r>
              <a:rPr lang="en-US" sz="2160" dirty="0"/>
              <a:t>a person may manage to lose a lot of weight quickly, he or she will almost certainly put it on again once he or she stops dieting.</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 – Fat and Heart Disease</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pic>
        <p:nvPicPr>
          <p:cNvPr id="12290" name="Picture 2" descr="Image result for obesit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16" t="3054" r="3042" b="2257"/>
          <a:stretch/>
        </p:blipFill>
        <p:spPr bwMode="auto">
          <a:xfrm>
            <a:off x="6910214" y="1124744"/>
            <a:ext cx="1959876" cy="184109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file"/>
          </p:cNvPr>
          <p:cNvSpPr txBox="1"/>
          <p:nvPr/>
        </p:nvSpPr>
        <p:spPr>
          <a:xfrm>
            <a:off x="395536" y="6216843"/>
            <a:ext cx="233269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Obesity Statistics</a:t>
            </a:r>
            <a:endParaRPr lang="en-GB" sz="2000" b="1" dirty="0"/>
          </a:p>
        </p:txBody>
      </p:sp>
      <p:pic>
        <p:nvPicPr>
          <p:cNvPr id="2" name="Picture 1"/>
          <p:cNvPicPr>
            <a:picLocks noChangeAspect="1"/>
          </p:cNvPicPr>
          <p:nvPr/>
        </p:nvPicPr>
        <p:blipFill rotWithShape="1">
          <a:blip r:embed="rId5"/>
          <a:srcRect l="2760" t="3243" r="54804" b="24495"/>
          <a:stretch/>
        </p:blipFill>
        <p:spPr>
          <a:xfrm>
            <a:off x="6948264" y="3411536"/>
            <a:ext cx="1921825" cy="2465736"/>
          </a:xfrm>
          <a:prstGeom prst="rect">
            <a:avLst/>
          </a:prstGeom>
        </p:spPr>
      </p:pic>
      <p:sp>
        <p:nvSpPr>
          <p:cNvPr id="12" name="Rectangle 11"/>
          <p:cNvSpPr/>
          <p:nvPr/>
        </p:nvSpPr>
        <p:spPr>
          <a:xfrm>
            <a:off x="3347864" y="5884530"/>
            <a:ext cx="5522225" cy="784830"/>
          </a:xfrm>
          <a:prstGeom prst="rect">
            <a:avLst/>
          </a:prstGeom>
        </p:spPr>
        <p:txBody>
          <a:bodyPr wrap="square">
            <a:spAutoFit/>
          </a:bodyPr>
          <a:lstStyle/>
          <a:p>
            <a:r>
              <a:rPr lang="en-US" sz="1500" b="1" dirty="0"/>
              <a:t>Figure </a:t>
            </a:r>
            <a:r>
              <a:rPr lang="en-US" sz="1500" b="1" dirty="0" smtClean="0"/>
              <a:t>7.7 – </a:t>
            </a:r>
            <a:r>
              <a:rPr lang="en-US" sz="1500" dirty="0" smtClean="0"/>
              <a:t>Being very overweight increases the risk of many different and serious health problems. Weight around your middle has been shown to be clearly linked to heart disease.</a:t>
            </a:r>
            <a:endParaRPr lang="en-GB" sz="1500" dirty="0"/>
          </a:p>
        </p:txBody>
      </p:sp>
      <p:sp>
        <p:nvSpPr>
          <p:cNvPr id="13" name="TextBox 12">
            <a:hlinkClick r:id="rId6" action="ppaction://hlinksldjump"/>
          </p:cNvPr>
          <p:cNvSpPr txBox="1"/>
          <p:nvPr/>
        </p:nvSpPr>
        <p:spPr>
          <a:xfrm>
            <a:off x="8316416" y="2629361"/>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0621873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 – Fat and Heart Disease</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sp>
        <p:nvSpPr>
          <p:cNvPr id="12" name="Rectangle 11"/>
          <p:cNvSpPr/>
          <p:nvPr/>
        </p:nvSpPr>
        <p:spPr>
          <a:xfrm>
            <a:off x="179512" y="6225695"/>
            <a:ext cx="5522225" cy="400110"/>
          </a:xfrm>
          <a:prstGeom prst="rect">
            <a:avLst/>
          </a:prstGeom>
        </p:spPr>
        <p:txBody>
          <a:bodyPr wrap="square">
            <a:spAutoFit/>
          </a:bodyPr>
          <a:lstStyle/>
          <a:p>
            <a:pPr marL="285750" indent="-285750">
              <a:buClr>
                <a:srgbClr val="C00000"/>
              </a:buClr>
              <a:buFont typeface="Arial" panose="020B0604020202020204" pitchFamily="34" charset="0"/>
              <a:buChar char="▲"/>
            </a:pPr>
            <a:r>
              <a:rPr lang="en-US" sz="2000" b="1" dirty="0"/>
              <a:t>Table 7.2 </a:t>
            </a:r>
            <a:r>
              <a:rPr lang="en-US" sz="2000" b="1" dirty="0" smtClean="0"/>
              <a:t>- </a:t>
            </a:r>
            <a:r>
              <a:rPr lang="en-US" sz="2000" dirty="0" smtClean="0"/>
              <a:t>Vitamins</a:t>
            </a:r>
            <a:r>
              <a:rPr lang="en-US" sz="2000" dirty="0"/>
              <a:t>.</a:t>
            </a:r>
            <a:endParaRPr lang="en-GB" sz="2000" dirty="0"/>
          </a:p>
        </p:txBody>
      </p:sp>
      <p:graphicFrame>
        <p:nvGraphicFramePr>
          <p:cNvPr id="3" name="Table 2"/>
          <p:cNvGraphicFramePr>
            <a:graphicFrameLocks noGrp="1"/>
          </p:cNvGraphicFramePr>
          <p:nvPr>
            <p:extLst>
              <p:ext uri="{D42A27DB-BD31-4B8C-83A1-F6EECF244321}">
                <p14:modId xmlns:p14="http://schemas.microsoft.com/office/powerpoint/2010/main" val="370123855"/>
              </p:ext>
            </p:extLst>
          </p:nvPr>
        </p:nvGraphicFramePr>
        <p:xfrm>
          <a:off x="179512" y="1124744"/>
          <a:ext cx="8690576" cy="4846320"/>
        </p:xfrm>
        <a:graphic>
          <a:graphicData uri="http://schemas.openxmlformats.org/drawingml/2006/table">
            <a:tbl>
              <a:tblPr firstRow="1" bandRow="1">
                <a:tableStyleId>{21E4AEA4-8DFA-4A89-87EB-49C32662AFE0}</a:tableStyleId>
              </a:tblPr>
              <a:tblGrid>
                <a:gridCol w="1152128"/>
                <a:gridCol w="1872208"/>
                <a:gridCol w="2160240"/>
                <a:gridCol w="3506000"/>
              </a:tblGrid>
              <a:tr h="370840">
                <a:tc>
                  <a:txBody>
                    <a:bodyPr/>
                    <a:lstStyle/>
                    <a:p>
                      <a:r>
                        <a:rPr lang="en-GB" sz="2000" dirty="0" smtClean="0">
                          <a:latin typeface="Arial" panose="020B0604020202020204" pitchFamily="34" charset="0"/>
                          <a:cs typeface="Arial" panose="020B0604020202020204" pitchFamily="34" charset="0"/>
                        </a:rPr>
                        <a:t>Vitamin</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Foods that contain it</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Why it is needed</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Deficiency disease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000" dirty="0" smtClean="0">
                          <a:latin typeface="Arial" panose="020B0604020202020204" pitchFamily="34" charset="0"/>
                          <a:cs typeface="Arial" panose="020B0604020202020204" pitchFamily="34" charset="0"/>
                        </a:rPr>
                        <a:t>C</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000" dirty="0" smtClean="0">
                          <a:latin typeface="Arial" panose="020B0604020202020204" pitchFamily="34" charset="0"/>
                          <a:cs typeface="Arial" panose="020B0604020202020204" pitchFamily="34" charset="0"/>
                        </a:rPr>
                        <a:t>citrus fruits (such as oranges, limes), raw vegetables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to make the stretchy protein collagen, found in skin and other tissues; keeps tissues in good repair</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scurvy, which causes pain in joints and muscles, and bleeding from gums and other places; this used to be a common disease of sailors, who had no fresh vegetables during long voyages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000" dirty="0" smtClean="0">
                          <a:latin typeface="Arial" panose="020B0604020202020204" pitchFamily="34" charset="0"/>
                          <a:cs typeface="Arial" panose="020B0604020202020204" pitchFamily="34" charset="0"/>
                        </a:rPr>
                        <a:t>D</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butter, egg yolk (and can be made by the skin when sunlight falls on it)</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helps calcium to be absorbed, for making bones and teeth</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latin typeface="Arial" panose="020B0604020202020204" pitchFamily="34" charset="0"/>
                          <a:cs typeface="Arial" panose="020B0604020202020204" pitchFamily="34" charset="0"/>
                        </a:rPr>
                        <a:t>rickets, in which the bones become soft and deformed; this disease was common in young children in industrial areas, who rarely got out into the sunshine</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TextBox 10">
            <a:hlinkClick r:id="rId3" action="ppaction://hlinksldjump"/>
          </p:cNvPr>
          <p:cNvSpPr txBox="1"/>
          <p:nvPr/>
        </p:nvSpPr>
        <p:spPr>
          <a:xfrm>
            <a:off x="8238391" y="565369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0582017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 – Fat and Heart Disease</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75</a:t>
            </a:r>
            <a:endParaRPr lang="en-GB" sz="1000" b="1" dirty="0">
              <a:latin typeface="Arial" panose="020B0604020202020204" pitchFamily="34" charset="0"/>
              <a:cs typeface="Arial" panose="020B0604020202020204" pitchFamily="34" charset="0"/>
            </a:endParaRPr>
          </a:p>
        </p:txBody>
      </p:sp>
      <p:sp>
        <p:nvSpPr>
          <p:cNvPr id="12" name="Rectangle 11"/>
          <p:cNvSpPr/>
          <p:nvPr/>
        </p:nvSpPr>
        <p:spPr>
          <a:xfrm>
            <a:off x="138286" y="6237312"/>
            <a:ext cx="5522225" cy="400110"/>
          </a:xfrm>
          <a:prstGeom prst="rect">
            <a:avLst/>
          </a:prstGeom>
        </p:spPr>
        <p:txBody>
          <a:bodyPr wrap="square">
            <a:spAutoFit/>
          </a:bodyPr>
          <a:lstStyle/>
          <a:p>
            <a:pPr marL="285750" indent="-285750">
              <a:buClr>
                <a:srgbClr val="C00000"/>
              </a:buClr>
              <a:buFont typeface="Arial" panose="020B0604020202020204" pitchFamily="34" charset="0"/>
              <a:buChar char="▲"/>
            </a:pPr>
            <a:r>
              <a:rPr lang="en-US" sz="2000" b="1" dirty="0"/>
              <a:t>Table </a:t>
            </a:r>
            <a:r>
              <a:rPr lang="en-US" sz="2000" b="1" dirty="0" smtClean="0"/>
              <a:t>7.3 - </a:t>
            </a:r>
            <a:r>
              <a:rPr lang="en-US" sz="2000" dirty="0" smtClean="0"/>
              <a:t>Minerals</a:t>
            </a:r>
            <a:endParaRPr lang="en-GB" sz="2000" dirty="0"/>
          </a:p>
        </p:txBody>
      </p:sp>
      <p:graphicFrame>
        <p:nvGraphicFramePr>
          <p:cNvPr id="3" name="Table 2"/>
          <p:cNvGraphicFramePr>
            <a:graphicFrameLocks noGrp="1"/>
          </p:cNvGraphicFramePr>
          <p:nvPr>
            <p:extLst>
              <p:ext uri="{D42A27DB-BD31-4B8C-83A1-F6EECF244321}">
                <p14:modId xmlns:p14="http://schemas.microsoft.com/office/powerpoint/2010/main" val="1952930074"/>
              </p:ext>
            </p:extLst>
          </p:nvPr>
        </p:nvGraphicFramePr>
        <p:xfrm>
          <a:off x="179512" y="1124744"/>
          <a:ext cx="8690576" cy="4663440"/>
        </p:xfrm>
        <a:graphic>
          <a:graphicData uri="http://schemas.openxmlformats.org/drawingml/2006/table">
            <a:tbl>
              <a:tblPr firstRow="1" bandRow="1">
                <a:tableStyleId>{21E4AEA4-8DFA-4A89-87EB-49C32662AFE0}</a:tableStyleId>
              </a:tblPr>
              <a:tblGrid>
                <a:gridCol w="1368152"/>
                <a:gridCol w="1872208"/>
                <a:gridCol w="2376264"/>
                <a:gridCol w="3073952"/>
              </a:tblGrid>
              <a:tr h="370840">
                <a:tc>
                  <a:txBody>
                    <a:bodyPr/>
                    <a:lstStyle/>
                    <a:p>
                      <a:r>
                        <a:rPr lang="en-GB" sz="2400" dirty="0" smtClean="0">
                          <a:latin typeface="Arial" panose="020B0604020202020204" pitchFamily="34" charset="0"/>
                          <a:cs typeface="Arial" panose="020B0604020202020204" pitchFamily="34" charset="0"/>
                        </a:rPr>
                        <a:t>Mineral</a:t>
                      </a:r>
                    </a:p>
                    <a:p>
                      <a:r>
                        <a:rPr lang="en-GB" sz="2400" dirty="0" smtClean="0">
                          <a:latin typeface="Arial" panose="020B0604020202020204" pitchFamily="34" charset="0"/>
                          <a:cs typeface="Arial" panose="020B0604020202020204" pitchFamily="34" charset="0"/>
                        </a:rPr>
                        <a:t>element</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400" dirty="0" smtClean="0">
                          <a:latin typeface="Arial" panose="020B0604020202020204" pitchFamily="34" charset="0"/>
                          <a:cs typeface="Arial" panose="020B0604020202020204" pitchFamily="34" charset="0"/>
                        </a:rPr>
                        <a:t>Foods that contain it</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400" dirty="0" smtClean="0">
                          <a:latin typeface="Arial" panose="020B0604020202020204" pitchFamily="34" charset="0"/>
                          <a:cs typeface="Arial" panose="020B0604020202020204" pitchFamily="34" charset="0"/>
                        </a:rPr>
                        <a:t>Why it is needed</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2400" dirty="0" smtClean="0">
                          <a:latin typeface="Arial" panose="020B0604020202020204" pitchFamily="34" charset="0"/>
                          <a:cs typeface="Arial" panose="020B0604020202020204" pitchFamily="34" charset="0"/>
                        </a:rPr>
                        <a:t>Deficiency disease</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dirty="0" smtClean="0">
                          <a:latin typeface="Arial" panose="020B0604020202020204" pitchFamily="34" charset="0"/>
                          <a:cs typeface="Arial" panose="020B0604020202020204" pitchFamily="34" charset="0"/>
                        </a:rPr>
                        <a:t>calcium,</a:t>
                      </a:r>
                    </a:p>
                    <a:p>
                      <a:pPr algn="ctr"/>
                      <a:r>
                        <a:rPr lang="en-GB" sz="2400" dirty="0" smtClean="0">
                          <a:latin typeface="Arial" panose="020B0604020202020204" pitchFamily="34" charset="0"/>
                          <a:cs typeface="Arial" panose="020B0604020202020204" pitchFamily="34" charset="0"/>
                        </a:rPr>
                        <a:t>Ca</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smtClean="0">
                          <a:latin typeface="Arial" panose="020B0604020202020204" pitchFamily="34" charset="0"/>
                          <a:cs typeface="Arial" panose="020B0604020202020204" pitchFamily="34" charset="0"/>
                        </a:rPr>
                        <a:t>milk and other dairy products, bread</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smtClean="0">
                          <a:latin typeface="Arial" panose="020B0604020202020204" pitchFamily="34" charset="0"/>
                          <a:cs typeface="Arial" panose="020B0604020202020204" pitchFamily="34" charset="0"/>
                        </a:rPr>
                        <a:t>for bones and teeth; for blood clotting</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smtClean="0">
                          <a:latin typeface="Arial" panose="020B0604020202020204" pitchFamily="34" charset="0"/>
                          <a:cs typeface="Arial" panose="020B0604020202020204" pitchFamily="34" charset="0"/>
                        </a:rPr>
                        <a:t>brittle bones and teeth; poor blood clotting</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2400" dirty="0" smtClean="0">
                          <a:latin typeface="Arial" panose="020B0604020202020204" pitchFamily="34" charset="0"/>
                          <a:cs typeface="Arial" panose="020B0604020202020204" pitchFamily="34" charset="0"/>
                        </a:rPr>
                        <a:t>iron, Fe</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smtClean="0">
                          <a:latin typeface="Arial" panose="020B0604020202020204" pitchFamily="34" charset="0"/>
                          <a:cs typeface="Arial" panose="020B0604020202020204" pitchFamily="34" charset="0"/>
                        </a:rPr>
                        <a:t>liver, red meat, egg yolk, dark green vegetables</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smtClean="0">
                          <a:latin typeface="Arial" panose="020B0604020202020204" pitchFamily="34" charset="0"/>
                          <a:cs typeface="Arial" panose="020B0604020202020204" pitchFamily="34" charset="0"/>
                        </a:rPr>
                        <a:t>for making </a:t>
                      </a:r>
                      <a:r>
                        <a:rPr lang="en-US" sz="2400" dirty="0" err="1" smtClean="0">
                          <a:latin typeface="Arial" panose="020B0604020202020204" pitchFamily="34" charset="0"/>
                          <a:cs typeface="Arial" panose="020B0604020202020204" pitchFamily="34" charset="0"/>
                        </a:rPr>
                        <a:t>haemoglobin</a:t>
                      </a:r>
                      <a:r>
                        <a:rPr lang="en-US" sz="2400" dirty="0" smtClean="0">
                          <a:latin typeface="Arial" panose="020B0604020202020204" pitchFamily="34" charset="0"/>
                          <a:cs typeface="Arial" panose="020B0604020202020204" pitchFamily="34" charset="0"/>
                        </a:rPr>
                        <a:t>, the red pigment in blood which carries oxygen</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err="1" smtClean="0">
                          <a:latin typeface="Arial" panose="020B0604020202020204" pitchFamily="34" charset="0"/>
                          <a:cs typeface="Arial" panose="020B0604020202020204" pitchFamily="34" charset="0"/>
                        </a:rPr>
                        <a:t>anaemia</a:t>
                      </a:r>
                      <a:r>
                        <a:rPr lang="en-US" sz="2400" dirty="0" smtClean="0">
                          <a:latin typeface="Arial" panose="020B0604020202020204" pitchFamily="34" charset="0"/>
                          <a:cs typeface="Arial" panose="020B0604020202020204" pitchFamily="34" charset="0"/>
                        </a:rPr>
                        <a:t>, in which there are not enough red blood cells so the tissues do not get enough oxygen delivered to them</a:t>
                      </a:r>
                      <a:endParaRPr lang="en-GB"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TextBox 5">
            <a:hlinkClick r:id="rId3" action="ppaction://hlinksldjump"/>
          </p:cNvPr>
          <p:cNvSpPr txBox="1"/>
          <p:nvPr/>
        </p:nvSpPr>
        <p:spPr>
          <a:xfrm>
            <a:off x="8238391" y="565369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1839515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6336704" cy="5743111"/>
          </a:xfrm>
          <a:prstGeom prst="rect">
            <a:avLst/>
          </a:prstGeom>
        </p:spPr>
        <p:txBody>
          <a:bodyPr wrap="square">
            <a:spAutoFit/>
          </a:bodyPr>
          <a:lstStyle/>
          <a:p>
            <a:pPr>
              <a:buClr>
                <a:srgbClr val="0070C0"/>
              </a:buClr>
              <a:buSzPct val="80000"/>
            </a:pPr>
            <a:r>
              <a:rPr lang="en-US" sz="2160" b="1" dirty="0">
                <a:solidFill>
                  <a:srgbClr val="C00000"/>
                </a:solidFill>
              </a:rPr>
              <a:t>Starvation and </a:t>
            </a:r>
            <a:r>
              <a:rPr lang="en-US" sz="2160" b="1" dirty="0" smtClean="0">
                <a:solidFill>
                  <a:srgbClr val="C00000"/>
                </a:solidFill>
              </a:rPr>
              <a:t>malnutrition</a:t>
            </a:r>
          </a:p>
          <a:p>
            <a:pPr marL="355600" indent="-355600">
              <a:buClr>
                <a:srgbClr val="0070C0"/>
              </a:buClr>
              <a:buSzPct val="80000"/>
              <a:buFont typeface="Wingdings 3" panose="05040102010807070707" pitchFamily="18" charset="2"/>
              <a:buChar char=""/>
            </a:pPr>
            <a:r>
              <a:rPr lang="en-US" sz="2160" dirty="0" smtClean="0"/>
              <a:t>In many countries in the world, there is no danger of people suffering from obesity. In some parts of Africa, for example, several years of drought can mean that the harvests do not provide enough food to feed all the people. </a:t>
            </a:r>
          </a:p>
          <a:p>
            <a:pPr marL="355600" indent="-355600">
              <a:buClr>
                <a:srgbClr val="0070C0"/>
              </a:buClr>
              <a:buSzPct val="80000"/>
              <a:buFont typeface="Wingdings 3" panose="05040102010807070707" pitchFamily="18" charset="2"/>
              <a:buChar char=""/>
            </a:pPr>
            <a:r>
              <a:rPr lang="en-US" sz="2160" dirty="0" smtClean="0"/>
              <a:t>Despite help from other countries, many people have died from starvation. Even if there is enough food to keep people alive, they may suffer from malnutrition.</a:t>
            </a:r>
          </a:p>
          <a:p>
            <a:pPr marL="355600" indent="-355600">
              <a:buClr>
                <a:srgbClr val="0070C0"/>
              </a:buClr>
              <a:buSzPct val="80000"/>
              <a:buFont typeface="Wingdings 3" panose="05040102010807070707" pitchFamily="18" charset="2"/>
              <a:buChar char=""/>
            </a:pPr>
            <a:r>
              <a:rPr lang="en-US" sz="2160" b="1" dirty="0" smtClean="0">
                <a:solidFill>
                  <a:srgbClr val="C00000"/>
                </a:solidFill>
              </a:rPr>
              <a:t>Malnutrition </a:t>
            </a:r>
            <a:r>
              <a:rPr lang="en-US" sz="2160" dirty="0"/>
              <a:t>is caused by not eating a balanced diet. One common form of malnutrition is kwashiorkor Figure 7.8). This is caused by a lack of protein in the diet. It is most common in children between the ages </a:t>
            </a:r>
            <a:r>
              <a:rPr lang="en-US" sz="2160" dirty="0" smtClean="0"/>
              <a:t>of nine </a:t>
            </a:r>
            <a:r>
              <a:rPr lang="en-US" sz="2160" dirty="0"/>
              <a:t>months and two years, after they have stopped feeding on breast milk</a:t>
            </a:r>
            <a:r>
              <a:rPr lang="en-US" sz="2160" dirty="0" smtClean="0"/>
              <a:t>.</a:t>
            </a:r>
            <a:endParaRPr lang="en-US" sz="216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7.1 – Diet – Starvation and Malnutrition</a:t>
            </a:r>
            <a:endParaRPr lang="en-US" sz="34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77</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53202" t="2180" r="3561" b="2180"/>
          <a:stretch/>
        </p:blipFill>
        <p:spPr>
          <a:xfrm>
            <a:off x="6516216" y="1196753"/>
            <a:ext cx="2361862" cy="3816424"/>
          </a:xfrm>
          <a:prstGeom prst="rect">
            <a:avLst/>
          </a:prstGeom>
        </p:spPr>
      </p:pic>
      <p:sp>
        <p:nvSpPr>
          <p:cNvPr id="3" name="Rectangle 2"/>
          <p:cNvSpPr/>
          <p:nvPr/>
        </p:nvSpPr>
        <p:spPr>
          <a:xfrm>
            <a:off x="6516216" y="5013176"/>
            <a:ext cx="2391102" cy="1708160"/>
          </a:xfrm>
          <a:prstGeom prst="rect">
            <a:avLst/>
          </a:prstGeom>
        </p:spPr>
        <p:txBody>
          <a:bodyPr wrap="square">
            <a:spAutoFit/>
          </a:bodyPr>
          <a:lstStyle/>
          <a:p>
            <a:r>
              <a:rPr lang="en-US" sz="1500" b="1" dirty="0"/>
              <a:t>Figure 7.8 </a:t>
            </a:r>
            <a:r>
              <a:rPr lang="en-US" sz="1500" b="1" dirty="0" smtClean="0"/>
              <a:t>- </a:t>
            </a:r>
            <a:r>
              <a:rPr lang="en-US" sz="1500" dirty="0" smtClean="0"/>
              <a:t>The </a:t>
            </a:r>
            <a:r>
              <a:rPr lang="en-US" sz="1500" dirty="0"/>
              <a:t>older boy </a:t>
            </a:r>
            <a:r>
              <a:rPr lang="en-US" sz="1500" dirty="0" smtClean="0"/>
              <a:t>is thin</a:t>
            </a:r>
            <a:r>
              <a:rPr lang="en-US" sz="1500" dirty="0"/>
              <a:t>, but has a swollen abdomen, suggesting he </a:t>
            </a:r>
            <a:r>
              <a:rPr lang="en-US" sz="1500" dirty="0" smtClean="0"/>
              <a:t>is suffering </a:t>
            </a:r>
            <a:r>
              <a:rPr lang="en-US" sz="1500" dirty="0"/>
              <a:t>from kwashiorkor. This photo </a:t>
            </a:r>
            <a:r>
              <a:rPr lang="en-US" sz="1500" dirty="0" smtClean="0"/>
              <a:t>was taken </a:t>
            </a:r>
            <a:r>
              <a:rPr lang="en-US" sz="1500" dirty="0"/>
              <a:t>at a refugee camp in </a:t>
            </a:r>
            <a:r>
              <a:rPr lang="en-US" sz="1500" dirty="0" smtClean="0"/>
              <a:t>Ethiopia.</a:t>
            </a:r>
            <a:endParaRPr lang="en-GB" sz="1500" dirty="0"/>
          </a:p>
        </p:txBody>
      </p:sp>
      <p:sp>
        <p:nvSpPr>
          <p:cNvPr id="11" name="TextBox 10">
            <a:hlinkClick r:id="rId4" action="ppaction://hlinksldjump"/>
          </p:cNvPr>
          <p:cNvSpPr txBox="1"/>
          <p:nvPr/>
        </p:nvSpPr>
        <p:spPr>
          <a:xfrm>
            <a:off x="8238391" y="386104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84288152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6552728" cy="4362733"/>
          </a:xfrm>
          <a:prstGeom prst="rect">
            <a:avLst/>
          </a:prstGeom>
        </p:spPr>
        <p:txBody>
          <a:bodyPr wrap="square">
            <a:spAutoFit/>
          </a:bodyPr>
          <a:lstStyle/>
          <a:p>
            <a:pPr>
              <a:buClr>
                <a:srgbClr val="0070C0"/>
              </a:buClr>
              <a:buSzPct val="80000"/>
            </a:pPr>
            <a:r>
              <a:rPr lang="en-US" sz="1850" b="1" dirty="0" smtClean="0">
                <a:solidFill>
                  <a:srgbClr val="C00000"/>
                </a:solidFill>
              </a:rPr>
              <a:t>Malnutrition </a:t>
            </a:r>
          </a:p>
          <a:p>
            <a:pPr marL="276225" indent="-276225">
              <a:buClr>
                <a:srgbClr val="0070C0"/>
              </a:buClr>
              <a:buSzPct val="80000"/>
              <a:buFont typeface="Wingdings 3" panose="05040102010807070707" pitchFamily="18" charset="2"/>
              <a:buChar char=""/>
            </a:pPr>
            <a:r>
              <a:rPr lang="en-US" sz="1850" dirty="0"/>
              <a:t>Kwashiorkor is often caused by poverty, because the child’s </a:t>
            </a:r>
            <a:r>
              <a:rPr lang="en-US" sz="1850" dirty="0" err="1"/>
              <a:t>carers</a:t>
            </a:r>
            <a:r>
              <a:rPr lang="en-US" sz="1850" dirty="0"/>
              <a:t> do not have any high-protein food to give </a:t>
            </a:r>
            <a:r>
              <a:rPr lang="en-US" sz="1850" dirty="0" smtClean="0"/>
              <a:t>the </a:t>
            </a:r>
            <a:r>
              <a:rPr lang="en-US" sz="1850" dirty="0"/>
              <a:t>child. But sometimes it is caused by a lack of Knowledge about the right kinds of food that should </a:t>
            </a:r>
            <a:r>
              <a:rPr lang="en-US" sz="1850" dirty="0" smtClean="0"/>
              <a:t>be </a:t>
            </a:r>
            <a:r>
              <a:rPr lang="en-US" sz="1850" dirty="0"/>
              <a:t>eaten.</a:t>
            </a:r>
          </a:p>
          <a:p>
            <a:pPr marL="276225" indent="-276225">
              <a:buClr>
                <a:srgbClr val="0070C0"/>
              </a:buClr>
              <a:buSzPct val="80000"/>
              <a:buFont typeface="Wingdings 3" panose="05040102010807070707" pitchFamily="18" charset="2"/>
              <a:buChar char=""/>
            </a:pPr>
            <a:r>
              <a:rPr lang="en-US" sz="1850" dirty="0"/>
              <a:t>Children suffering from kwashiorkor are always underweight for their age. But they may often look quite </a:t>
            </a:r>
            <a:r>
              <a:rPr lang="en-US" sz="1850" dirty="0" smtClean="0"/>
              <a:t>fat </a:t>
            </a:r>
            <a:r>
              <a:rPr lang="en-US" sz="1850" dirty="0"/>
              <a:t>because their diet may contain a lot of carbohydrate. If they are put onto a high-protein diet, they usually </a:t>
            </a:r>
            <a:r>
              <a:rPr lang="en-US" sz="1850" dirty="0" smtClean="0"/>
              <a:t>begin </a:t>
            </a:r>
            <a:r>
              <a:rPr lang="en-US" sz="1850" dirty="0"/>
              <a:t>to grow normally again</a:t>
            </a:r>
            <a:r>
              <a:rPr lang="en-US" sz="1850" dirty="0" smtClean="0"/>
              <a:t>.</a:t>
            </a:r>
          </a:p>
          <a:p>
            <a:pPr marL="276225" indent="-276225">
              <a:buClr>
                <a:srgbClr val="0070C0"/>
              </a:buClr>
              <a:buSzPct val="80000"/>
              <a:buFont typeface="Wingdings 3" panose="05040102010807070707" pitchFamily="18" charset="2"/>
              <a:buChar char=""/>
            </a:pPr>
            <a:r>
              <a:rPr lang="en-US" sz="1850" dirty="0"/>
              <a:t>The most severe forms of malnutrition result from a lack of both protein and energy in the diet. Severe shortage of energy in the diet causes marasmus, in which a child has body weight much lower than normal, and </a:t>
            </a:r>
            <a:r>
              <a:rPr lang="en-US" sz="1850" dirty="0" smtClean="0"/>
              <a:t>looks emaciated</a:t>
            </a:r>
            <a:r>
              <a:rPr lang="en-US" sz="1850" dirty="0"/>
              <a: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7.1 – Diet – Starvation and Malnutrition</a:t>
            </a:r>
            <a:endParaRPr lang="en-US" sz="34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77</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53202" t="2180" r="3561" b="2180"/>
          <a:stretch/>
        </p:blipFill>
        <p:spPr>
          <a:xfrm>
            <a:off x="6732240" y="1196753"/>
            <a:ext cx="2145838" cy="3467361"/>
          </a:xfrm>
          <a:prstGeom prst="rect">
            <a:avLst/>
          </a:prstGeom>
        </p:spPr>
      </p:pic>
      <p:sp>
        <p:nvSpPr>
          <p:cNvPr id="3" name="Rectangle 2"/>
          <p:cNvSpPr/>
          <p:nvPr/>
        </p:nvSpPr>
        <p:spPr>
          <a:xfrm>
            <a:off x="6732240" y="4725144"/>
            <a:ext cx="2175078" cy="1877437"/>
          </a:xfrm>
          <a:prstGeom prst="rect">
            <a:avLst/>
          </a:prstGeom>
        </p:spPr>
        <p:txBody>
          <a:bodyPr wrap="square">
            <a:spAutoFit/>
          </a:bodyPr>
          <a:lstStyle/>
          <a:p>
            <a:r>
              <a:rPr lang="en-US" sz="1450" b="1" dirty="0"/>
              <a:t>Figure 7.8 </a:t>
            </a:r>
            <a:r>
              <a:rPr lang="en-US" sz="1450" b="1" dirty="0" smtClean="0"/>
              <a:t>- </a:t>
            </a:r>
            <a:r>
              <a:rPr lang="en-US" sz="1450" dirty="0" smtClean="0"/>
              <a:t>The </a:t>
            </a:r>
            <a:r>
              <a:rPr lang="en-US" sz="1450" dirty="0"/>
              <a:t>older boy </a:t>
            </a:r>
            <a:r>
              <a:rPr lang="en-US" sz="1450" dirty="0" smtClean="0"/>
              <a:t>is thin</a:t>
            </a:r>
            <a:r>
              <a:rPr lang="en-US" sz="1450" dirty="0"/>
              <a:t>, but has a swollen abdomen, suggesting he </a:t>
            </a:r>
            <a:r>
              <a:rPr lang="en-US" sz="1450" dirty="0" smtClean="0"/>
              <a:t>is suffering </a:t>
            </a:r>
            <a:r>
              <a:rPr lang="en-US" sz="1450" dirty="0"/>
              <a:t>from kwashiorkor. This photo </a:t>
            </a:r>
            <a:r>
              <a:rPr lang="en-US" sz="1450" dirty="0" smtClean="0"/>
              <a:t>was taken </a:t>
            </a:r>
            <a:r>
              <a:rPr lang="en-US" sz="1450" dirty="0"/>
              <a:t>at a refugee camp in </a:t>
            </a:r>
            <a:r>
              <a:rPr lang="en-US" sz="1450" dirty="0" smtClean="0"/>
              <a:t>Ethiopia.</a:t>
            </a:r>
            <a:endParaRPr lang="en-GB" sz="1450" dirty="0"/>
          </a:p>
        </p:txBody>
      </p:sp>
      <p:sp>
        <p:nvSpPr>
          <p:cNvPr id="7" name="Round Same Side Corner Rectangle 6"/>
          <p:cNvSpPr/>
          <p:nvPr/>
        </p:nvSpPr>
        <p:spPr>
          <a:xfrm>
            <a:off x="179512" y="5443251"/>
            <a:ext cx="2088232" cy="446216"/>
          </a:xfrm>
          <a:prstGeom prst="round2SameRect">
            <a:avLst>
              <a:gd name="adj1" fmla="val 50000"/>
              <a:gd name="adj2" fmla="val 0"/>
            </a:avLst>
          </a:prstGeom>
          <a:solidFill>
            <a:srgbClr val="DD8DBD"/>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Study Tip</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179512" y="5897935"/>
            <a:ext cx="6408712" cy="771425"/>
          </a:xfrm>
          <a:prstGeom prst="round2SameRect">
            <a:avLst/>
          </a:prstGeom>
          <a:noFill/>
          <a:ln>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251520" y="5961475"/>
            <a:ext cx="6336704" cy="646331"/>
          </a:xfrm>
          <a:prstGeom prst="rect">
            <a:avLst/>
          </a:prstGeom>
          <a:noFill/>
        </p:spPr>
        <p:txBody>
          <a:bodyPr wrap="square" rtlCol="0">
            <a:spAutoFit/>
          </a:bodyPr>
          <a:lstStyle/>
          <a:p>
            <a:r>
              <a:rPr lang="en-US" dirty="0"/>
              <a:t>Malnutrition can also be the result of having too much of something in your diet e.g. too much fat, leading to obesity</a:t>
            </a:r>
            <a:r>
              <a:rPr lang="en-US" dirty="0" smtClean="0"/>
              <a:t>.</a:t>
            </a:r>
            <a:endParaRPr lang="en-GB" dirty="0"/>
          </a:p>
        </p:txBody>
      </p:sp>
      <p:sp>
        <p:nvSpPr>
          <p:cNvPr id="10" name="TextBox 9">
            <a:hlinkClick r:id="rId4" action="ppaction://hlinksldjump"/>
          </p:cNvPr>
          <p:cNvSpPr txBox="1"/>
          <p:nvPr/>
        </p:nvSpPr>
        <p:spPr>
          <a:xfrm>
            <a:off x="8238391" y="364502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79265632"/>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9512" y="1109057"/>
            <a:ext cx="8712968" cy="5539978"/>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endParaRPr lang="en-US" sz="177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77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77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770" b="1" dirty="0" smtClean="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770" b="1" dirty="0">
              <a:solidFill>
                <a:srgbClr val="C00000"/>
              </a:solidFill>
              <a:latin typeface="Arial" panose="020B0604020202020204" pitchFamily="34" charset="0"/>
              <a:cs typeface="Arial" panose="020B0604020202020204" pitchFamily="34" charset="0"/>
            </a:endParaRPr>
          </a:p>
          <a:p>
            <a:pPr>
              <a:buClr>
                <a:srgbClr val="C00000"/>
              </a:buClr>
              <a:tabLst>
                <a:tab pos="2420938" algn="l"/>
              </a:tabLst>
            </a:pPr>
            <a:endParaRPr lang="en-US" sz="1770" b="1" dirty="0" smtClean="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tabLst>
                <a:tab pos="2420938" algn="l"/>
              </a:tabLst>
            </a:pPr>
            <a:r>
              <a:rPr lang="en-US" sz="1770" dirty="0" smtClean="0">
                <a:latin typeface="Arial" panose="020B0604020202020204" pitchFamily="34" charset="0"/>
                <a:cs typeface="Arial" panose="020B0604020202020204" pitchFamily="34" charset="0"/>
              </a:rPr>
              <a:t>The </a:t>
            </a:r>
            <a:r>
              <a:rPr lang="en-US" sz="1770" dirty="0">
                <a:latin typeface="Arial" panose="020B0604020202020204" pitchFamily="34" charset="0"/>
                <a:cs typeface="Arial" panose="020B0604020202020204" pitchFamily="34" charset="0"/>
              </a:rPr>
              <a:t>DCPIP test is used to find out if a food contains vitamin C. DCPIP is a blue </a:t>
            </a:r>
            <a:r>
              <a:rPr lang="en-US" sz="1770" dirty="0" smtClean="0">
                <a:latin typeface="Arial" panose="020B0604020202020204" pitchFamily="34" charset="0"/>
                <a:cs typeface="Arial" panose="020B0604020202020204" pitchFamily="34" charset="0"/>
              </a:rPr>
              <a:t>liquid. Vitamin </a:t>
            </a:r>
            <a:r>
              <a:rPr lang="en-US" sz="1770" dirty="0">
                <a:latin typeface="Arial" panose="020B0604020202020204" pitchFamily="34" charset="0"/>
                <a:cs typeface="Arial" panose="020B0604020202020204" pitchFamily="34" charset="0"/>
              </a:rPr>
              <a:t>C causes DCPIP to lose this </a:t>
            </a:r>
            <a:r>
              <a:rPr lang="en-US" sz="1770" dirty="0" smtClean="0">
                <a:latin typeface="Arial" panose="020B0604020202020204" pitchFamily="34" charset="0"/>
                <a:cs typeface="Arial" panose="020B0604020202020204" pitchFamily="34" charset="0"/>
              </a:rPr>
              <a:t>colour. First</a:t>
            </a:r>
            <a:r>
              <a:rPr lang="en-US" sz="1770" dirty="0">
                <a:latin typeface="Arial" panose="020B0604020202020204" pitchFamily="34" charset="0"/>
                <a:cs typeface="Arial" panose="020B0604020202020204" pitchFamily="34" charset="0"/>
              </a:rPr>
              <a:t>, try out the test:</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Measure </a:t>
            </a:r>
            <a:r>
              <a:rPr lang="en-US" sz="1770" dirty="0">
                <a:latin typeface="Arial" panose="020B0604020202020204" pitchFamily="34" charset="0"/>
                <a:cs typeface="Arial" panose="020B0604020202020204" pitchFamily="34" charset="0"/>
              </a:rPr>
              <a:t>2 cm3 of DCPIP into a clean test tube.</a:t>
            </a:r>
          </a:p>
          <a:p>
            <a:pPr marL="342900" indent="-342900">
              <a:buClr>
                <a:srgbClr val="C00000"/>
              </a:buClr>
              <a:buSzPct val="100000"/>
              <a:buFont typeface="+mj-lt"/>
              <a:buAutoNum type="arabicPeriod"/>
              <a:tabLst>
                <a:tab pos="2420938" algn="l"/>
              </a:tabLst>
            </a:pPr>
            <a:r>
              <a:rPr lang="en-US" sz="1770" dirty="0" smtClean="0">
                <a:latin typeface="Arial" panose="020B0604020202020204" pitchFamily="34" charset="0"/>
                <a:cs typeface="Arial" panose="020B0604020202020204" pitchFamily="34" charset="0"/>
              </a:rPr>
              <a:t>Use </a:t>
            </a:r>
            <a:r>
              <a:rPr lang="en-US" sz="1770" dirty="0">
                <a:latin typeface="Arial" panose="020B0604020202020204" pitchFamily="34" charset="0"/>
                <a:cs typeface="Arial" panose="020B0604020202020204" pitchFamily="34" charset="0"/>
              </a:rPr>
              <a:t>a dropper pipette to add lemon juice to the DCPIP. Count how many drops you need to add before the DCPIP loses its </a:t>
            </a:r>
            <a:r>
              <a:rPr lang="en-US" sz="1770" dirty="0" smtClean="0">
                <a:latin typeface="Arial" panose="020B0604020202020204" pitchFamily="34" charset="0"/>
                <a:cs typeface="Arial" panose="020B0604020202020204" pitchFamily="34" charset="0"/>
              </a:rPr>
              <a:t>colour.</a:t>
            </a:r>
          </a:p>
          <a:p>
            <a:pPr>
              <a:buClr>
                <a:srgbClr val="C00000"/>
              </a:buClr>
              <a:buSzPct val="100000"/>
              <a:tabLst>
                <a:tab pos="2420938" algn="l"/>
              </a:tabLst>
            </a:pPr>
            <a:r>
              <a:rPr lang="en-US" sz="1770" dirty="0" smtClean="0">
                <a:latin typeface="Arial" panose="020B0604020202020204" pitchFamily="34" charset="0"/>
                <a:cs typeface="Arial" panose="020B0604020202020204" pitchFamily="34" charset="0"/>
              </a:rPr>
              <a:t>You </a:t>
            </a:r>
            <a:r>
              <a:rPr lang="en-US" sz="1770" dirty="0">
                <a:latin typeface="Arial" panose="020B0604020202020204" pitchFamily="34" charset="0"/>
                <a:cs typeface="Arial" panose="020B0604020202020204" pitchFamily="34" charset="0"/>
              </a:rPr>
              <a:t>can use this test to compare the concentration of vitamin C in different </a:t>
            </a:r>
            <a:r>
              <a:rPr lang="en-US" sz="1770" dirty="0" smtClean="0">
                <a:latin typeface="Arial" panose="020B0604020202020204" pitchFamily="34" charset="0"/>
                <a:cs typeface="Arial" panose="020B0604020202020204" pitchFamily="34" charset="0"/>
              </a:rPr>
              <a:t>liquids. The </a:t>
            </a:r>
            <a:r>
              <a:rPr lang="en-US" sz="1770" dirty="0">
                <a:latin typeface="Arial" panose="020B0604020202020204" pitchFamily="34" charset="0"/>
                <a:cs typeface="Arial" panose="020B0604020202020204" pitchFamily="34" charset="0"/>
              </a:rPr>
              <a:t>less liquid you have to add to the DCPIP to make it lose its colour, the more vitamin C there is in the liquid.</a:t>
            </a:r>
          </a:p>
          <a:p>
            <a:pPr marL="342900" indent="-342900">
              <a:buClr>
                <a:srgbClr val="C00000"/>
              </a:buClr>
              <a:buSzPct val="100000"/>
              <a:buFont typeface="+mj-lt"/>
              <a:buAutoNum type="arabicPeriod" startAt="3"/>
              <a:tabLst>
                <a:tab pos="2420938" algn="l"/>
              </a:tabLst>
            </a:pPr>
            <a:r>
              <a:rPr lang="en-US" sz="1770" dirty="0" smtClean="0">
                <a:latin typeface="Arial" panose="020B0604020202020204" pitchFamily="34" charset="0"/>
                <a:cs typeface="Arial" panose="020B0604020202020204" pitchFamily="34" charset="0"/>
              </a:rPr>
              <a:t>Plan </a:t>
            </a:r>
            <a:r>
              <a:rPr lang="en-US" sz="1770" dirty="0">
                <a:latin typeface="Arial" panose="020B0604020202020204" pitchFamily="34" charset="0"/>
                <a:cs typeface="Arial" panose="020B0604020202020204" pitchFamily="34" charset="0"/>
              </a:rPr>
              <a:t>and carry out an experiment to test one of the following hypotheses.</a:t>
            </a:r>
          </a:p>
          <a:p>
            <a:pPr marL="723900" indent="-342900">
              <a:buClr>
                <a:srgbClr val="C00000"/>
              </a:buClr>
              <a:buSzPct val="100000"/>
              <a:buFont typeface="+mj-lt"/>
              <a:buAutoNum type="alphaLcPeriod"/>
              <a:tabLst>
                <a:tab pos="2420938" algn="l"/>
              </a:tabLst>
            </a:pPr>
            <a:r>
              <a:rPr lang="en-US" sz="1770" dirty="0" smtClean="0">
                <a:latin typeface="Arial" panose="020B0604020202020204" pitchFamily="34" charset="0"/>
                <a:cs typeface="Arial" panose="020B0604020202020204" pitchFamily="34" charset="0"/>
              </a:rPr>
              <a:t>Fresh </a:t>
            </a:r>
            <a:r>
              <a:rPr lang="en-US" sz="1770" dirty="0">
                <a:latin typeface="Arial" panose="020B0604020202020204" pitchFamily="34" charset="0"/>
                <a:cs typeface="Arial" panose="020B0604020202020204" pitchFamily="34" charset="0"/>
              </a:rPr>
              <a:t>lemon juice contains more vitamin C than other types of lemon </a:t>
            </a:r>
            <a:r>
              <a:rPr lang="en-US" sz="1770" dirty="0" smtClean="0">
                <a:latin typeface="Arial" panose="020B0604020202020204" pitchFamily="34" charset="0"/>
                <a:cs typeface="Arial" panose="020B0604020202020204" pitchFamily="34" charset="0"/>
              </a:rPr>
              <a:t>juice. </a:t>
            </a:r>
          </a:p>
          <a:p>
            <a:pPr marL="723900" indent="-342900">
              <a:buClr>
                <a:srgbClr val="C00000"/>
              </a:buClr>
              <a:buSzPct val="100000"/>
              <a:buFont typeface="+mj-lt"/>
              <a:buAutoNum type="alphaLcPeriod"/>
              <a:tabLst>
                <a:tab pos="2420938" algn="l"/>
              </a:tabLst>
            </a:pPr>
            <a:r>
              <a:rPr lang="en-US" sz="1770" dirty="0" smtClean="0">
                <a:latin typeface="Arial" panose="020B0604020202020204" pitchFamily="34" charset="0"/>
                <a:cs typeface="Arial" panose="020B0604020202020204" pitchFamily="34" charset="0"/>
              </a:rPr>
              <a:t>Raw </a:t>
            </a:r>
            <a:r>
              <a:rPr lang="en-US" sz="1770" dirty="0">
                <a:latin typeface="Arial" panose="020B0604020202020204" pitchFamily="34" charset="0"/>
                <a:cs typeface="Arial" panose="020B0604020202020204" pitchFamily="34" charset="0"/>
              </a:rPr>
              <a:t>potato contains more vitamin C per g than boiled or baked potato, </a:t>
            </a:r>
            <a:endParaRPr lang="en-US" sz="1770" dirty="0" smtClean="0">
              <a:latin typeface="Arial" panose="020B0604020202020204" pitchFamily="34" charset="0"/>
              <a:cs typeface="Arial" panose="020B0604020202020204" pitchFamily="34" charset="0"/>
            </a:endParaRPr>
          </a:p>
          <a:p>
            <a:pPr marL="723900" indent="-342900">
              <a:buClr>
                <a:srgbClr val="C00000"/>
              </a:buClr>
              <a:buSzPct val="100000"/>
              <a:buFont typeface="+mj-lt"/>
              <a:buAutoNum type="alphaLcPeriod"/>
              <a:tabLst>
                <a:tab pos="2420938" algn="l"/>
              </a:tabLst>
            </a:pPr>
            <a:r>
              <a:rPr lang="en-US" sz="1770" dirty="0" smtClean="0">
                <a:latin typeface="Arial" panose="020B0604020202020204" pitchFamily="34" charset="0"/>
                <a:cs typeface="Arial" panose="020B0604020202020204" pitchFamily="34" charset="0"/>
              </a:rPr>
              <a:t>Freezing </a:t>
            </a:r>
            <a:r>
              <a:rPr lang="en-US" sz="1770" dirty="0">
                <a:latin typeface="Arial" panose="020B0604020202020204" pitchFamily="34" charset="0"/>
                <a:cs typeface="Arial" panose="020B0604020202020204" pitchFamily="34" charset="0"/>
              </a:rPr>
              <a:t>vegetables or fruit juices reduces their vitamin C content, </a:t>
            </a:r>
            <a:endParaRPr lang="en-US" sz="1770" dirty="0" smtClean="0">
              <a:latin typeface="Arial" panose="020B0604020202020204" pitchFamily="34" charset="0"/>
              <a:cs typeface="Arial" panose="020B0604020202020204" pitchFamily="34" charset="0"/>
            </a:endParaRPr>
          </a:p>
          <a:p>
            <a:pPr marL="723900" indent="-342900">
              <a:buClr>
                <a:srgbClr val="C00000"/>
              </a:buClr>
              <a:buSzPct val="100000"/>
              <a:buFont typeface="+mj-lt"/>
              <a:buAutoNum type="alphaLcPeriod"/>
              <a:tabLst>
                <a:tab pos="2420938" algn="l"/>
              </a:tabLst>
            </a:pPr>
            <a:r>
              <a:rPr lang="en-US" sz="1770" dirty="0" smtClean="0">
                <a:latin typeface="Arial" panose="020B0604020202020204" pitchFamily="34" charset="0"/>
                <a:cs typeface="Arial" panose="020B0604020202020204" pitchFamily="34" charset="0"/>
              </a:rPr>
              <a:t>Storing </a:t>
            </a:r>
            <a:r>
              <a:rPr lang="en-US" sz="1770" dirty="0">
                <a:latin typeface="Arial" panose="020B0604020202020204" pitchFamily="34" charset="0"/>
                <a:cs typeface="Arial" panose="020B0604020202020204" pitchFamily="34" charset="0"/>
              </a:rPr>
              <a:t>vegetables in a refrigerator retains more vitamin C than storing them at room temperature.</a:t>
            </a:r>
          </a:p>
        </p:txBody>
      </p:sp>
      <p:sp>
        <p:nvSpPr>
          <p:cNvPr id="6" name="TextBox 5"/>
          <p:cNvSpPr txBox="1"/>
          <p:nvPr/>
        </p:nvSpPr>
        <p:spPr>
          <a:xfrm>
            <a:off x="251520" y="1182668"/>
            <a:ext cx="8568952" cy="1454244"/>
          </a:xfrm>
          <a:prstGeom prst="rect">
            <a:avLst/>
          </a:prstGeom>
          <a:solidFill>
            <a:schemeClr val="accent6">
              <a:lumMod val="40000"/>
              <a:lumOff val="60000"/>
            </a:schemeClr>
          </a:solidFill>
          <a:ln w="57150">
            <a:solidFill>
              <a:schemeClr val="accent6">
                <a:lumMod val="50000"/>
              </a:schemeClr>
            </a:solidFill>
          </a:ln>
        </p:spPr>
        <p:txBody>
          <a:bodyPr wrap="square" rtlCol="0">
            <a:spAutoFit/>
          </a:bodyPr>
          <a:lstStyle/>
          <a:p>
            <a:r>
              <a:rPr lang="en-US" sz="1770" b="1" dirty="0"/>
              <a:t>Activity </a:t>
            </a:r>
            <a:r>
              <a:rPr lang="en-US" sz="1770" b="1" dirty="0" smtClean="0"/>
              <a:t>7.1 - Testing </a:t>
            </a:r>
            <a:r>
              <a:rPr lang="en-US" sz="1770" b="1" dirty="0"/>
              <a:t>foods for vitamin </a:t>
            </a:r>
            <a:r>
              <a:rPr lang="en-US" sz="1770" b="1" dirty="0" smtClean="0"/>
              <a:t>C - </a:t>
            </a:r>
            <a:r>
              <a:rPr lang="en-US" sz="1770" dirty="0" smtClean="0"/>
              <a:t>Skills</a:t>
            </a:r>
            <a:endParaRPr lang="en-US" sz="1770" dirty="0"/>
          </a:p>
          <a:p>
            <a:pPr>
              <a:tabLst>
                <a:tab pos="896938" algn="l"/>
              </a:tabLst>
            </a:pPr>
            <a:r>
              <a:rPr lang="en-US" sz="1770" b="1" dirty="0"/>
              <a:t>A03.1</a:t>
            </a:r>
            <a:r>
              <a:rPr lang="en-US" sz="1770" dirty="0"/>
              <a:t> </a:t>
            </a:r>
            <a:r>
              <a:rPr lang="en-US" sz="1770" dirty="0" smtClean="0"/>
              <a:t>	Using </a:t>
            </a:r>
            <a:r>
              <a:rPr lang="en-US" sz="1770" dirty="0"/>
              <a:t>techniques, apparatus and materials A03.2 Planning</a:t>
            </a:r>
          </a:p>
          <a:p>
            <a:pPr>
              <a:tabLst>
                <a:tab pos="896938" algn="l"/>
              </a:tabLst>
            </a:pPr>
            <a:r>
              <a:rPr lang="en-US" sz="1770" b="1" dirty="0"/>
              <a:t>A03.3</a:t>
            </a:r>
            <a:r>
              <a:rPr lang="en-US" sz="1770" dirty="0"/>
              <a:t> </a:t>
            </a:r>
            <a:r>
              <a:rPr lang="en-US" sz="1770" dirty="0" smtClean="0"/>
              <a:t>	Observing</a:t>
            </a:r>
            <a:r>
              <a:rPr lang="en-US" sz="1770" dirty="0"/>
              <a:t>, measuring and recording</a:t>
            </a:r>
          </a:p>
          <a:p>
            <a:pPr>
              <a:tabLst>
                <a:tab pos="896938" algn="l"/>
              </a:tabLst>
            </a:pPr>
            <a:r>
              <a:rPr lang="en-US" sz="1770" b="1" dirty="0"/>
              <a:t>A03.4</a:t>
            </a:r>
            <a:r>
              <a:rPr lang="en-US" sz="1770" dirty="0"/>
              <a:t> </a:t>
            </a:r>
            <a:r>
              <a:rPr lang="en-US" sz="1770" dirty="0" smtClean="0"/>
              <a:t>	Interpreting </a:t>
            </a:r>
            <a:r>
              <a:rPr lang="en-US" sz="1770" dirty="0"/>
              <a:t>and evaluating observations and data</a:t>
            </a:r>
          </a:p>
          <a:p>
            <a:pPr>
              <a:tabLst>
                <a:tab pos="896938" algn="l"/>
              </a:tabLst>
            </a:pPr>
            <a:r>
              <a:rPr lang="en-US" sz="1770" b="1" dirty="0"/>
              <a:t>A03.5</a:t>
            </a:r>
            <a:r>
              <a:rPr lang="en-US" sz="1770" dirty="0"/>
              <a:t> </a:t>
            </a:r>
            <a:r>
              <a:rPr lang="en-US" sz="1770" dirty="0" smtClean="0"/>
              <a:t>	Evaluating </a:t>
            </a:r>
            <a:r>
              <a:rPr lang="en-US" sz="1770" dirty="0"/>
              <a:t>methods</a:t>
            </a:r>
            <a:endParaRPr lang="en-GB" sz="177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smtClean="0"/>
              <a:t>7.1 – Diet – Starvation and Malnutrition</a:t>
            </a:r>
            <a:endParaRPr lang="en-US" sz="34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77</a:t>
            </a:r>
            <a:endParaRPr lang="en-GB" sz="1000" b="1" dirty="0">
              <a:latin typeface="Arial" panose="020B0604020202020204" pitchFamily="34" charset="0"/>
              <a:cs typeface="Arial" panose="020B0604020202020204" pitchFamily="34" charset="0"/>
            </a:endParaRPr>
          </a:p>
        </p:txBody>
      </p:sp>
      <p:sp>
        <p:nvSpPr>
          <p:cNvPr id="8" name="Oval 7"/>
          <p:cNvSpPr/>
          <p:nvPr/>
        </p:nvSpPr>
        <p:spPr>
          <a:xfrm rot="1078849">
            <a:off x="8511614" y="1030779"/>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3" name="TextBox 12">
            <a:hlinkClick r:id="rId3" action="ppaction://hlinksldjump"/>
          </p:cNvPr>
          <p:cNvSpPr txBox="1"/>
          <p:nvPr/>
        </p:nvSpPr>
        <p:spPr>
          <a:xfrm>
            <a:off x="8310142" y="450912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1106820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99</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493812"/>
          </a:xfrm>
          <a:prstGeom prst="rect">
            <a:avLst/>
          </a:prstGeom>
          <a:solidFill>
            <a:srgbClr val="F5FC9A"/>
          </a:solidFill>
          <a:ln w="57150">
            <a:solidFill>
              <a:srgbClr val="002060"/>
            </a:solidFill>
          </a:ln>
        </p:spPr>
        <p:txBody>
          <a:bodyPr wrap="square">
            <a:spAutoFit/>
          </a:bodyPr>
          <a:lstStyle/>
          <a:p>
            <a:pPr marL="620713" indent="-620713">
              <a:buClr>
                <a:srgbClr val="0070C0"/>
              </a:buClr>
              <a:tabLst>
                <a:tab pos="812800" algn="l"/>
                <a:tab pos="4300538" algn="l"/>
              </a:tabLst>
            </a:pPr>
            <a:r>
              <a:rPr lang="en-US" sz="2700" b="1" dirty="0"/>
              <a:t>7.1</a:t>
            </a:r>
            <a:r>
              <a:rPr lang="en-US" sz="2700" dirty="0"/>
              <a:t> </a:t>
            </a:r>
            <a:r>
              <a:rPr lang="en-US" sz="2700" dirty="0" smtClean="0"/>
              <a:t>	A </a:t>
            </a:r>
            <a:r>
              <a:rPr lang="en-US" sz="2700" dirty="0"/>
              <a:t>balanced diet contains these nutrients:</a:t>
            </a:r>
          </a:p>
          <a:p>
            <a:pPr marL="620713" indent="-620713">
              <a:buClr>
                <a:srgbClr val="0070C0"/>
              </a:buClr>
              <a:tabLst>
                <a:tab pos="812800" algn="l"/>
                <a:tab pos="4300538" algn="l"/>
              </a:tabLst>
            </a:pPr>
            <a:r>
              <a:rPr lang="en-US" sz="2700" dirty="0" smtClean="0"/>
              <a:t>	carbohydrates   fats   proteins   vitamins   minerals </a:t>
            </a:r>
            <a:r>
              <a:rPr lang="en-US" sz="2700" dirty="0"/>
              <a:t>water</a:t>
            </a:r>
          </a:p>
          <a:p>
            <a:pPr marL="982663" indent="-361950">
              <a:buClr>
                <a:srgbClr val="0070C0"/>
              </a:buClr>
              <a:buFont typeface="+mj-lt"/>
              <a:buAutoNum type="alphaLcPeriod"/>
              <a:tabLst>
                <a:tab pos="4300538" algn="l"/>
              </a:tabLst>
            </a:pPr>
            <a:r>
              <a:rPr lang="en-US" sz="2700" dirty="0" smtClean="0"/>
              <a:t>Which </a:t>
            </a:r>
            <a:r>
              <a:rPr lang="en-US" sz="2700" dirty="0"/>
              <a:t>of these nutrients are organic, and which are inorganic?</a:t>
            </a:r>
          </a:p>
          <a:p>
            <a:pPr marL="982663" indent="-361950">
              <a:buClr>
                <a:srgbClr val="0070C0"/>
              </a:buClr>
              <a:buFont typeface="+mj-lt"/>
              <a:buAutoNum type="alphaLcPeriod"/>
              <a:tabLst>
                <a:tab pos="4300538" algn="l"/>
              </a:tabLst>
            </a:pPr>
            <a:r>
              <a:rPr lang="en-US" sz="2700" dirty="0" smtClean="0"/>
              <a:t>Which </a:t>
            </a:r>
            <a:r>
              <a:rPr lang="en-US" sz="2700" dirty="0"/>
              <a:t>of these nutrients can provide energy</a:t>
            </a:r>
            <a:r>
              <a:rPr lang="en-US" sz="2700" dirty="0" smtClean="0"/>
              <a:t>?</a:t>
            </a:r>
          </a:p>
          <a:p>
            <a:pPr marL="982663" indent="-361950">
              <a:buClr>
                <a:srgbClr val="0070C0"/>
              </a:buClr>
              <a:buFont typeface="+mj-lt"/>
              <a:buAutoNum type="alphaLcPeriod"/>
              <a:tabLst>
                <a:tab pos="4300538" algn="l"/>
              </a:tabLst>
            </a:pPr>
            <a:r>
              <a:rPr lang="en-US" sz="2700" dirty="0" smtClean="0"/>
              <a:t>What </a:t>
            </a:r>
            <a:r>
              <a:rPr lang="en-US" sz="2700" dirty="0"/>
              <a:t>is the role of fibre in the diet?</a:t>
            </a:r>
          </a:p>
          <a:p>
            <a:pPr marL="620713" indent="-620713">
              <a:buClr>
                <a:srgbClr val="0070C0"/>
              </a:buClr>
              <a:tabLst>
                <a:tab pos="812800" algn="l"/>
                <a:tab pos="4300538" algn="l"/>
              </a:tabLst>
            </a:pPr>
            <a:r>
              <a:rPr lang="en-US" sz="2700" b="1" dirty="0"/>
              <a:t>7.2</a:t>
            </a:r>
            <a:r>
              <a:rPr lang="en-US" sz="2700" dirty="0"/>
              <a:t> </a:t>
            </a:r>
            <a:r>
              <a:rPr lang="en-US" sz="2700" dirty="0" smtClean="0"/>
              <a:t>	List </a:t>
            </a:r>
            <a:r>
              <a:rPr lang="en-US" sz="2700" dirty="0"/>
              <a:t>three health problems associated with obesity.</a:t>
            </a:r>
          </a:p>
          <a:p>
            <a:pPr marL="620713" indent="-620713">
              <a:buClr>
                <a:srgbClr val="0070C0"/>
              </a:buClr>
              <a:tabLst>
                <a:tab pos="812800" algn="l"/>
                <a:tab pos="4300538" algn="l"/>
              </a:tabLst>
            </a:pPr>
            <a:r>
              <a:rPr lang="en-US" sz="2700" b="1" dirty="0"/>
              <a:t>7.3</a:t>
            </a:r>
            <a:r>
              <a:rPr lang="en-US" sz="2700" dirty="0"/>
              <a:t> </a:t>
            </a:r>
            <a:r>
              <a:rPr lang="en-US" sz="2700" dirty="0" smtClean="0"/>
              <a:t>	What </a:t>
            </a:r>
            <a:r>
              <a:rPr lang="en-US" sz="2700" dirty="0"/>
              <a:t>is coronary heart disease?</a:t>
            </a:r>
          </a:p>
          <a:p>
            <a:pPr marL="620713" indent="-620713">
              <a:buClr>
                <a:srgbClr val="0070C0"/>
              </a:buClr>
              <a:tabLst>
                <a:tab pos="812800" algn="l"/>
                <a:tab pos="4300538" algn="l"/>
              </a:tabLst>
            </a:pPr>
            <a:r>
              <a:rPr lang="en-US" sz="2700" b="1" dirty="0"/>
              <a:t>7.4</a:t>
            </a:r>
            <a:r>
              <a:rPr lang="en-US" sz="2700" dirty="0"/>
              <a:t> </a:t>
            </a:r>
            <a:r>
              <a:rPr lang="en-US" sz="2700" dirty="0" smtClean="0"/>
              <a:t>	What </a:t>
            </a:r>
            <a:r>
              <a:rPr lang="en-US" sz="2700" dirty="0"/>
              <a:t>is the difference between starvation and malnutrition?</a:t>
            </a:r>
          </a:p>
          <a:p>
            <a:pPr marL="620713" indent="-620713">
              <a:buClr>
                <a:srgbClr val="0070C0"/>
              </a:buClr>
              <a:tabLst>
                <a:tab pos="812800" algn="l"/>
                <a:tab pos="4300538" algn="l"/>
              </a:tabLst>
            </a:pPr>
            <a:r>
              <a:rPr lang="en-US" sz="2700" b="1" dirty="0"/>
              <a:t>7.5</a:t>
            </a:r>
            <a:r>
              <a:rPr lang="en-US" sz="2700" dirty="0"/>
              <a:t> </a:t>
            </a:r>
            <a:r>
              <a:rPr lang="en-US" sz="2700" dirty="0" smtClean="0"/>
              <a:t>	What </a:t>
            </a:r>
            <a:r>
              <a:rPr lang="en-US" sz="2700" dirty="0"/>
              <a:t>is meant by a deficiency disease?</a:t>
            </a:r>
          </a:p>
          <a:p>
            <a:pPr marL="620713" indent="-620713">
              <a:buClr>
                <a:srgbClr val="0070C0"/>
              </a:buClr>
              <a:tabLst>
                <a:tab pos="812800" algn="l"/>
                <a:tab pos="4300538" algn="l"/>
              </a:tabLst>
            </a:pPr>
            <a:r>
              <a:rPr lang="en-US" sz="2700" b="1" dirty="0"/>
              <a:t>7.6</a:t>
            </a:r>
            <a:r>
              <a:rPr lang="en-US" sz="2700" dirty="0"/>
              <a:t> </a:t>
            </a:r>
            <a:r>
              <a:rPr lang="en-US" sz="2700" dirty="0" smtClean="0"/>
              <a:t>	Give </a:t>
            </a:r>
            <a:r>
              <a:rPr lang="en-US" sz="2700" dirty="0"/>
              <a:t>two examples of deficiency diseases.</a:t>
            </a:r>
          </a:p>
        </p:txBody>
      </p:sp>
      <p:sp>
        <p:nvSpPr>
          <p:cNvPr id="26" name="TextBox 25">
            <a:hlinkClick r:id="rId3" action="ppaction://hlinkfile"/>
          </p:cNvPr>
          <p:cNvSpPr txBox="1"/>
          <p:nvPr/>
        </p:nvSpPr>
        <p:spPr>
          <a:xfrm>
            <a:off x="8212613" y="4521894"/>
            <a:ext cx="723275" cy="923330"/>
          </a:xfrm>
          <a:prstGeom prst="rect">
            <a:avLst/>
          </a:prstGeom>
          <a:noFill/>
        </p:spPr>
        <p:txBody>
          <a:bodyPr wrap="none" rtlCol="0">
            <a:spAutoFit/>
          </a:bodyPr>
          <a:lstStyle/>
          <a:p>
            <a:r>
              <a:rPr lang="en-GB" sz="5400" b="1" dirty="0" smtClean="0">
                <a:solidFill>
                  <a:srgbClr val="FF0000"/>
                </a:solidFill>
              </a:rPr>
              <a:t>Q</a:t>
            </a:r>
            <a:endParaRPr lang="en-GB" sz="2000" b="1" dirty="0">
              <a:solidFill>
                <a:srgbClr val="FF0000"/>
              </a:solidFill>
            </a:endParaRPr>
          </a:p>
        </p:txBody>
      </p:sp>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0"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7.1 – Diet</a:t>
            </a:r>
            <a:endParaRPr lang="en-US" sz="4000" dirty="0"/>
          </a:p>
        </p:txBody>
      </p:sp>
      <p:sp>
        <p:nvSpPr>
          <p:cNvPr id="11" name="TextBox 10">
            <a:hlinkClick r:id="rId4" action="ppaction://hlinksldjump"/>
          </p:cNvPr>
          <p:cNvSpPr txBox="1"/>
          <p:nvPr/>
        </p:nvSpPr>
        <p:spPr>
          <a:xfrm>
            <a:off x="8238391" y="558924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4253074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8712968" cy="2654573"/>
          </a:xfrm>
          <a:prstGeom prst="rect">
            <a:avLst/>
          </a:prstGeom>
        </p:spPr>
        <p:txBody>
          <a:bodyPr wrap="square">
            <a:spAutoFit/>
          </a:bodyPr>
          <a:lstStyle/>
          <a:p>
            <a:pPr>
              <a:buClr>
                <a:srgbClr val="0070C0"/>
              </a:buClr>
              <a:buSzPct val="80000"/>
            </a:pPr>
            <a:r>
              <a:rPr lang="en-US" sz="1850" b="1" dirty="0" smtClean="0">
                <a:solidFill>
                  <a:srgbClr val="C00000"/>
                </a:solidFill>
              </a:rPr>
              <a:t>Malnutrition </a:t>
            </a:r>
          </a:p>
          <a:p>
            <a:pPr marL="276225" indent="-276225">
              <a:buClr>
                <a:srgbClr val="0070C0"/>
              </a:buClr>
              <a:buSzPct val="80000"/>
              <a:buFont typeface="Wingdings 3" panose="05040102010807070707" pitchFamily="18" charset="2"/>
              <a:buChar char=""/>
            </a:pPr>
            <a:r>
              <a:rPr lang="en-US" sz="1850" dirty="0"/>
              <a:t>The </a:t>
            </a:r>
            <a:r>
              <a:rPr lang="en-US" sz="1850" b="1" dirty="0">
                <a:solidFill>
                  <a:srgbClr val="FF0000"/>
                </a:solidFill>
              </a:rPr>
              <a:t>alimentary canal </a:t>
            </a:r>
            <a:r>
              <a:rPr lang="en-US" sz="1850" dirty="0"/>
              <a:t>of a mammal is a long tube running from one end of its body to the other (Figure 7.9). Before food can be of any use to the animal, it has to get out of the alimentary canal and into the bloodstream. This is called absorption. To be absorbed, molecules of food have to get through the walls of the alimentary canal. They need to be quite small to be able to do this.</a:t>
            </a:r>
          </a:p>
          <a:p>
            <a:pPr marL="276225" indent="-276225">
              <a:buClr>
                <a:srgbClr val="0070C0"/>
              </a:buClr>
              <a:buSzPct val="80000"/>
              <a:buFont typeface="Wingdings 3" panose="05040102010807070707" pitchFamily="18" charset="2"/>
              <a:buChar char=""/>
            </a:pPr>
            <a:r>
              <a:rPr lang="en-US" sz="1850" dirty="0"/>
              <a:t>The food that is eaten by mammals usually contains some large molecules of protein, carbohydrate and fat. Before these molecules can be absorbed, they must be broken down into small ones. This is called </a:t>
            </a:r>
            <a:r>
              <a:rPr lang="en-US" sz="1850" b="1" dirty="0">
                <a:solidFill>
                  <a:srgbClr val="FF0000"/>
                </a:solidFill>
              </a:rPr>
              <a:t>digestion</a:t>
            </a:r>
            <a:r>
              <a:rPr lang="en-US" sz="1850" dirty="0"/>
              <a: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7.2 - Digestion</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77</a:t>
            </a:r>
            <a:endParaRPr lang="en-GB" sz="1000"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lum bright="-47000" contrast="75000"/>
          </a:blip>
          <a:srcRect l="17769" t="28990" r="6689" b="16384"/>
          <a:stretch/>
        </p:blipFill>
        <p:spPr>
          <a:xfrm>
            <a:off x="1761657" y="3770327"/>
            <a:ext cx="7130823" cy="2899033"/>
          </a:xfrm>
          <a:prstGeom prst="rect">
            <a:avLst/>
          </a:prstGeom>
        </p:spPr>
      </p:pic>
      <p:sp>
        <p:nvSpPr>
          <p:cNvPr id="11" name="Rectangle 10"/>
          <p:cNvSpPr/>
          <p:nvPr/>
        </p:nvSpPr>
        <p:spPr>
          <a:xfrm>
            <a:off x="192314" y="5961474"/>
            <a:ext cx="2867518" cy="707886"/>
          </a:xfrm>
          <a:prstGeom prst="rect">
            <a:avLst/>
          </a:prstGeom>
        </p:spPr>
        <p:txBody>
          <a:bodyPr wrap="square">
            <a:spAutoFit/>
          </a:bodyPr>
          <a:lstStyle/>
          <a:p>
            <a:r>
              <a:rPr lang="en-US" sz="2000" b="1" dirty="0"/>
              <a:t>Figure 7.9 </a:t>
            </a:r>
            <a:r>
              <a:rPr lang="en-US" sz="2000" dirty="0"/>
              <a:t>How an animal deals with food.</a:t>
            </a:r>
            <a:endParaRPr lang="en-GB" sz="2000" dirty="0"/>
          </a:p>
        </p:txBody>
      </p:sp>
      <p:sp>
        <p:nvSpPr>
          <p:cNvPr id="13" name="TextBox 12">
            <a:hlinkClick r:id="rId4" action="ppaction://hlinksldjump"/>
          </p:cNvPr>
          <p:cNvSpPr txBox="1"/>
          <p:nvPr/>
        </p:nvSpPr>
        <p:spPr>
          <a:xfrm>
            <a:off x="8238391" y="572570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0367605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8712968" cy="3647152"/>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2100" dirty="0" smtClean="0"/>
              <a:t>Figure </a:t>
            </a:r>
            <a:r>
              <a:rPr lang="en-US" sz="2100" dirty="0"/>
              <a:t>7.10 shows what happens to the three kinds of nutrients that need to be digested - fats, proteins and carbohydrates. Look at one column at a time, and work down it, to follow what happens to that type of food as it passes through the alimentary canal.</a:t>
            </a:r>
          </a:p>
          <a:p>
            <a:pPr marL="276225" indent="-276225">
              <a:buClr>
                <a:srgbClr val="0070C0"/>
              </a:buClr>
              <a:buSzPct val="80000"/>
              <a:buFont typeface="Wingdings 3" panose="05040102010807070707" pitchFamily="18" charset="2"/>
              <a:buChar char=""/>
            </a:pPr>
            <a:r>
              <a:rPr lang="en-US" sz="2100" dirty="0"/>
              <a:t>Large carbohydrate molecules, such as polysaccharides, have to be broken down into simple sugars (monosaccharides). Proteins are broken down to amino acids. Fats are broken down to fatty acids and glycerol (Table 7.4).</a:t>
            </a:r>
          </a:p>
          <a:p>
            <a:pPr marL="276225" indent="-276225">
              <a:buClr>
                <a:srgbClr val="0070C0"/>
              </a:buClr>
              <a:buSzPct val="80000"/>
              <a:buFont typeface="Wingdings 3" panose="05040102010807070707" pitchFamily="18" charset="2"/>
              <a:buChar char=""/>
            </a:pPr>
            <a:r>
              <a:rPr lang="en-US" sz="2100" dirty="0"/>
              <a:t>Simple sugars, water, vitamins and minerals are already small molecules, and they can be absorbed just as they are. They do not need to be digested.</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7.2 - Digestion</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78</a:t>
            </a:r>
            <a:endParaRPr lang="en-GB" sz="1000" b="1" dirty="0">
              <a:latin typeface="Arial" panose="020B0604020202020204" pitchFamily="34" charset="0"/>
              <a:cs typeface="Arial" panose="020B0604020202020204" pitchFamily="34" charset="0"/>
            </a:endParaRPr>
          </a:p>
        </p:txBody>
      </p:sp>
      <p:sp>
        <p:nvSpPr>
          <p:cNvPr id="11" name="Rectangle 10"/>
          <p:cNvSpPr/>
          <p:nvPr/>
        </p:nvSpPr>
        <p:spPr>
          <a:xfrm>
            <a:off x="145138" y="6309320"/>
            <a:ext cx="5002926" cy="380480"/>
          </a:xfrm>
          <a:prstGeom prst="rect">
            <a:avLst/>
          </a:prstGeom>
        </p:spPr>
        <p:txBody>
          <a:bodyPr wrap="square" lIns="36000" tIns="36000" rIns="36000" bIns="36000">
            <a:spAutoFit/>
          </a:bodyPr>
          <a:lstStyle/>
          <a:p>
            <a:r>
              <a:rPr lang="en-US" sz="2000" b="1" dirty="0" smtClean="0"/>
              <a:t>Table 7.4 - </a:t>
            </a:r>
            <a:r>
              <a:rPr lang="en-US" sz="2000" dirty="0" smtClean="0"/>
              <a:t>Functions </a:t>
            </a:r>
            <a:r>
              <a:rPr lang="en-US" sz="2000" dirty="0"/>
              <a:t>of digestive enzymes.</a:t>
            </a:r>
            <a:endParaRPr lang="en-GB" sz="2000" dirty="0"/>
          </a:p>
        </p:txBody>
      </p:sp>
      <p:graphicFrame>
        <p:nvGraphicFramePr>
          <p:cNvPr id="7" name="Table 6"/>
          <p:cNvGraphicFramePr>
            <a:graphicFrameLocks noGrp="1"/>
          </p:cNvGraphicFramePr>
          <p:nvPr>
            <p:extLst>
              <p:ext uri="{D42A27DB-BD31-4B8C-83A1-F6EECF244321}">
                <p14:modId xmlns:p14="http://schemas.microsoft.com/office/powerpoint/2010/main" val="3555721000"/>
              </p:ext>
            </p:extLst>
          </p:nvPr>
        </p:nvGraphicFramePr>
        <p:xfrm>
          <a:off x="179512" y="4797152"/>
          <a:ext cx="8712968" cy="1483360"/>
        </p:xfrm>
        <a:graphic>
          <a:graphicData uri="http://schemas.openxmlformats.org/drawingml/2006/table">
            <a:tbl>
              <a:tblPr firstRow="1" bandRow="1">
                <a:tableStyleId>{21E4AEA4-8DFA-4A89-87EB-49C32662AFE0}</a:tableStyleId>
              </a:tblPr>
              <a:tblGrid>
                <a:gridCol w="1980220"/>
                <a:gridCol w="3300367"/>
                <a:gridCol w="3432381"/>
              </a:tblGrid>
              <a:tr h="370840">
                <a:tc>
                  <a:txBody>
                    <a:bodyPr/>
                    <a:lstStyle/>
                    <a:p>
                      <a:r>
                        <a:rPr lang="en-GB" sz="1800" dirty="0" smtClean="0">
                          <a:latin typeface="Arial" panose="020B0604020202020204" pitchFamily="34" charset="0"/>
                          <a:cs typeface="Arial" panose="020B0604020202020204" pitchFamily="34" charset="0"/>
                        </a:rPr>
                        <a:t>Nutrient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Enzyme that breaks it down</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Small molecule produced</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800" dirty="0" smtClean="0">
                          <a:latin typeface="Arial" panose="020B0604020202020204" pitchFamily="34" charset="0"/>
                          <a:cs typeface="Arial" panose="020B0604020202020204" pitchFamily="34" charset="0"/>
                        </a:rPr>
                        <a:t>Starch</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Amylase</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Simple sugars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800" dirty="0" smtClean="0">
                          <a:latin typeface="Arial" panose="020B0604020202020204" pitchFamily="34" charset="0"/>
                          <a:cs typeface="Arial" panose="020B0604020202020204" pitchFamily="34" charset="0"/>
                        </a:rPr>
                        <a:t>Protein</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Protease</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smtClean="0">
                          <a:latin typeface="Arial" panose="020B0604020202020204" pitchFamily="34" charset="0"/>
                          <a:cs typeface="Arial" panose="020B0604020202020204" pitchFamily="34" charset="0"/>
                        </a:rPr>
                        <a:t>Amino acids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800" dirty="0" smtClean="0">
                          <a:latin typeface="Arial" panose="020B0604020202020204" pitchFamily="34" charset="0"/>
                          <a:cs typeface="Arial" panose="020B0604020202020204" pitchFamily="34" charset="0"/>
                        </a:rPr>
                        <a:t>Fat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800" b="0" i="0" u="none" strike="noStrike" kern="1200" baseline="0" dirty="0" smtClean="0">
                          <a:solidFill>
                            <a:schemeClr val="dk1"/>
                          </a:solidFill>
                          <a:latin typeface="+mn-lt"/>
                          <a:ea typeface="+mn-ea"/>
                          <a:cs typeface="+mn-cs"/>
                        </a:rPr>
                        <a:t>Lipase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latin typeface="Arial" panose="020B0604020202020204" pitchFamily="34" charset="0"/>
                          <a:cs typeface="Arial" panose="020B0604020202020204" pitchFamily="34" charset="0"/>
                        </a:rPr>
                        <a:t>Fatty acids and glycerol</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Box 7">
            <a:hlinkClick r:id="rId3" action="ppaction://hlinksldjump"/>
          </p:cNvPr>
          <p:cNvSpPr txBox="1"/>
          <p:nvPr/>
        </p:nvSpPr>
        <p:spPr>
          <a:xfrm>
            <a:off x="8238391" y="3277433"/>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90238561"/>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8712968" cy="3293209"/>
          </a:xfrm>
          <a:prstGeom prst="rect">
            <a:avLst/>
          </a:prstGeom>
        </p:spPr>
        <p:txBody>
          <a:bodyPr wrap="square">
            <a:spAutoFit/>
          </a:bodyPr>
          <a:lstStyle/>
          <a:p>
            <a:pPr>
              <a:buClr>
                <a:srgbClr val="0070C0"/>
              </a:buClr>
              <a:buSzPct val="80000"/>
            </a:pPr>
            <a:r>
              <a:rPr lang="en-US" sz="2090" b="1" dirty="0" smtClean="0">
                <a:solidFill>
                  <a:srgbClr val="C00000"/>
                </a:solidFill>
              </a:rPr>
              <a:t>Mechanical </a:t>
            </a:r>
            <a:r>
              <a:rPr lang="en-US" sz="2090" b="1" dirty="0">
                <a:solidFill>
                  <a:srgbClr val="C00000"/>
                </a:solidFill>
              </a:rPr>
              <a:t>and chemical digestion</a:t>
            </a:r>
          </a:p>
          <a:p>
            <a:pPr marL="276225" indent="-276225">
              <a:buClr>
                <a:srgbClr val="0070C0"/>
              </a:buClr>
              <a:buSzPct val="80000"/>
              <a:buFont typeface="Wingdings 3" panose="05040102010807070707" pitchFamily="18" charset="2"/>
              <a:buChar char=""/>
            </a:pPr>
            <a:r>
              <a:rPr lang="en-US" sz="2090" dirty="0"/>
              <a:t>Often the food an animal eats is in quite large pieces. These pieces of food need to be broken up by teeth, and by churning movements of the alimentary canal. This is called </a:t>
            </a:r>
            <a:r>
              <a:rPr lang="en-US" sz="2090" b="1" dirty="0" smtClean="0">
                <a:solidFill>
                  <a:srgbClr val="FF0000"/>
                </a:solidFill>
              </a:rPr>
              <a:t>mechanical digestion</a:t>
            </a:r>
            <a:r>
              <a:rPr lang="en-US" sz="2090" dirty="0" smtClean="0"/>
              <a:t>.</a:t>
            </a:r>
            <a:endParaRPr lang="en-US" sz="2090" dirty="0"/>
          </a:p>
          <a:p>
            <a:pPr marL="276225" indent="-276225">
              <a:buClr>
                <a:srgbClr val="0070C0"/>
              </a:buClr>
              <a:buSzPct val="80000"/>
              <a:buFont typeface="Wingdings 3" panose="05040102010807070707" pitchFamily="18" charset="2"/>
              <a:buChar char=""/>
            </a:pPr>
            <a:r>
              <a:rPr lang="en-US" sz="2090" dirty="0"/>
              <a:t>Once pieces of food have been ground up, the large molecules present are then broken down into small o</a:t>
            </a:r>
            <a:r>
              <a:rPr lang="en-US" sz="2090" dirty="0" smtClean="0"/>
              <a:t>nes</a:t>
            </a:r>
            <a:r>
              <a:rPr lang="en-US" sz="2090" dirty="0"/>
              <a:t>. This is called </a:t>
            </a:r>
            <a:r>
              <a:rPr lang="en-US" sz="2090" b="1" dirty="0">
                <a:solidFill>
                  <a:srgbClr val="FF0000"/>
                </a:solidFill>
              </a:rPr>
              <a:t>chemical digestion</a:t>
            </a:r>
            <a:r>
              <a:rPr lang="en-US" sz="2090" dirty="0"/>
              <a:t>. It involves a </a:t>
            </a:r>
            <a:r>
              <a:rPr lang="en-US" sz="2090" dirty="0" smtClean="0"/>
              <a:t>chemical </a:t>
            </a:r>
            <a:r>
              <a:rPr lang="en-US" sz="2090" dirty="0"/>
              <a:t>change from one sort of molecule to another. Enzymes are involved in this process (Chapter 5).</a:t>
            </a:r>
          </a:p>
          <a:p>
            <a:pPr marL="276225" indent="-276225">
              <a:buClr>
                <a:srgbClr val="0070C0"/>
              </a:buClr>
              <a:buSzPct val="80000"/>
              <a:buFont typeface="Wingdings 3" panose="05040102010807070707" pitchFamily="18" charset="2"/>
              <a:buChar char=""/>
            </a:pPr>
            <a:r>
              <a:rPr lang="en-US" sz="2090" dirty="0"/>
              <a:t>Figure 7.10 summarises how mechanical and chemical digestion work together to produce small molecules the body can use.</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a:t>7.2 – Digestion - Mechanical </a:t>
            </a:r>
            <a:r>
              <a:rPr lang="en-US" sz="3400" dirty="0" smtClean="0"/>
              <a:t>&amp; Chemical</a:t>
            </a:r>
            <a:endParaRPr lang="en-US" sz="34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79</a:t>
            </a:r>
            <a:endParaRPr lang="en-GB" sz="1000" b="1" dirty="0">
              <a:latin typeface="Arial" panose="020B0604020202020204" pitchFamily="34" charset="0"/>
              <a:cs typeface="Arial" panose="020B0604020202020204" pitchFamily="34" charset="0"/>
            </a:endParaRPr>
          </a:p>
        </p:txBody>
      </p:sp>
      <p:sp>
        <p:nvSpPr>
          <p:cNvPr id="8" name="Round Same Side Corner Rectangle 7"/>
          <p:cNvSpPr/>
          <p:nvPr/>
        </p:nvSpPr>
        <p:spPr>
          <a:xfrm>
            <a:off x="179512" y="4653136"/>
            <a:ext cx="244827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200" b="1" dirty="0" smtClean="0">
                <a:solidFill>
                  <a:schemeClr val="tx1"/>
                </a:solidFill>
                <a:latin typeface="Arial" panose="020B0604020202020204" pitchFamily="34" charset="0"/>
                <a:cs typeface="Arial" panose="020B0604020202020204" pitchFamily="34" charset="0"/>
              </a:rPr>
              <a:t>Key Definition</a:t>
            </a:r>
            <a:endParaRPr lang="en-GB" sz="22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179511" y="5107820"/>
            <a:ext cx="8708235" cy="1510090"/>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323528" y="5171360"/>
            <a:ext cx="8564218" cy="1446550"/>
          </a:xfrm>
          <a:prstGeom prst="rect">
            <a:avLst/>
          </a:prstGeom>
          <a:noFill/>
        </p:spPr>
        <p:txBody>
          <a:bodyPr wrap="square" rtlCol="0">
            <a:spAutoFit/>
          </a:bodyPr>
          <a:lstStyle/>
          <a:p>
            <a:r>
              <a:rPr lang="en-US" sz="2200" b="1" dirty="0" smtClean="0">
                <a:solidFill>
                  <a:srgbClr val="C00000"/>
                </a:solidFill>
              </a:rPr>
              <a:t>Mechanical </a:t>
            </a:r>
            <a:r>
              <a:rPr lang="en-US" sz="2200" b="1" dirty="0">
                <a:solidFill>
                  <a:srgbClr val="C00000"/>
                </a:solidFill>
              </a:rPr>
              <a:t>digestion </a:t>
            </a:r>
            <a:r>
              <a:rPr lang="en-US" sz="2200" dirty="0"/>
              <a:t>- the breakdown of food into smaller pieces without chemical change to the food molecules</a:t>
            </a:r>
          </a:p>
          <a:p>
            <a:r>
              <a:rPr lang="en-US" sz="2200" b="1" dirty="0" smtClean="0">
                <a:solidFill>
                  <a:srgbClr val="C00000"/>
                </a:solidFill>
              </a:rPr>
              <a:t>Chemical </a:t>
            </a:r>
            <a:r>
              <a:rPr lang="en-US" sz="2200" b="1" dirty="0">
                <a:solidFill>
                  <a:srgbClr val="C00000"/>
                </a:solidFill>
              </a:rPr>
              <a:t>digestion </a:t>
            </a:r>
            <a:r>
              <a:rPr lang="en-US" sz="2200" dirty="0"/>
              <a:t>- the breakdown of large insoluble molecules into small soluble molecules</a:t>
            </a:r>
            <a:endParaRPr lang="en-GB" sz="2200" dirty="0"/>
          </a:p>
        </p:txBody>
      </p:sp>
      <p:sp>
        <p:nvSpPr>
          <p:cNvPr id="12" name="TextBox 11">
            <a:hlinkClick r:id="rId3" action="ppaction://hlinksldjump"/>
          </p:cNvPr>
          <p:cNvSpPr txBox="1"/>
          <p:nvPr/>
        </p:nvSpPr>
        <p:spPr>
          <a:xfrm>
            <a:off x="8238391" y="400506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96934403"/>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400" dirty="0"/>
              <a:t>7.2 – Digestion - Mechanical </a:t>
            </a:r>
            <a:r>
              <a:rPr lang="en-US" sz="3400" dirty="0" smtClean="0"/>
              <a:t>&amp; Chemical</a:t>
            </a:r>
            <a:endParaRPr lang="en-US" sz="34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79</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8590" t="20601" r="17544" b="6950"/>
          <a:stretch/>
        </p:blipFill>
        <p:spPr>
          <a:xfrm>
            <a:off x="3635896" y="1124744"/>
            <a:ext cx="5256584" cy="5495520"/>
          </a:xfrm>
          <a:prstGeom prst="rect">
            <a:avLst/>
          </a:prstGeom>
        </p:spPr>
      </p:pic>
      <p:sp>
        <p:nvSpPr>
          <p:cNvPr id="11" name="Rectangle 10"/>
          <p:cNvSpPr/>
          <p:nvPr/>
        </p:nvSpPr>
        <p:spPr>
          <a:xfrm>
            <a:off x="323528" y="6239784"/>
            <a:ext cx="3168352" cy="380480"/>
          </a:xfrm>
          <a:prstGeom prst="rect">
            <a:avLst/>
          </a:prstGeom>
        </p:spPr>
        <p:txBody>
          <a:bodyPr wrap="square" lIns="36000" tIns="36000" rIns="36000" bIns="36000">
            <a:spAutoFit/>
          </a:bodyPr>
          <a:lstStyle/>
          <a:p>
            <a:pPr marL="342900" indent="-342900">
              <a:buClr>
                <a:srgbClr val="C00000"/>
              </a:buClr>
              <a:buFont typeface="Arial" panose="020B0604020202020204" pitchFamily="34" charset="0"/>
              <a:buChar char="►"/>
            </a:pPr>
            <a:r>
              <a:rPr lang="en-US" sz="2000" b="1" dirty="0"/>
              <a:t>Figure </a:t>
            </a:r>
            <a:r>
              <a:rPr lang="en-US" sz="2000" b="1" dirty="0" smtClean="0"/>
              <a:t>7.10 – </a:t>
            </a:r>
            <a:r>
              <a:rPr lang="en-US" sz="2000" dirty="0" smtClean="0"/>
              <a:t>Digestion</a:t>
            </a:r>
            <a:endParaRPr lang="en-GB" sz="2000" dirty="0"/>
          </a:p>
        </p:txBody>
      </p:sp>
      <p:pic>
        <p:nvPicPr>
          <p:cNvPr id="14338" name="Picture 2" descr="Image result for chemical and mechanical diges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33232"/>
            <a:ext cx="3348169" cy="387994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5" action="ppaction://hlinksldjump"/>
          </p:cNvPr>
          <p:cNvSpPr txBox="1"/>
          <p:nvPr/>
        </p:nvSpPr>
        <p:spPr>
          <a:xfrm>
            <a:off x="2915816" y="5077633"/>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61224309"/>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80</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580000"/>
          </a:xfrm>
          <a:prstGeom prst="rect">
            <a:avLst/>
          </a:prstGeom>
          <a:solidFill>
            <a:srgbClr val="F5FC9A"/>
          </a:solidFill>
          <a:ln w="57150">
            <a:solidFill>
              <a:srgbClr val="002060"/>
            </a:solidFill>
          </a:ln>
        </p:spPr>
        <p:txBody>
          <a:bodyPr wrap="square">
            <a:spAutoFit/>
          </a:bodyPr>
          <a:lstStyle/>
          <a:p>
            <a:pPr marL="1173163" indent="-1173163">
              <a:buClr>
                <a:srgbClr val="0070C0"/>
              </a:buClr>
              <a:tabLst>
                <a:tab pos="4300538" algn="l"/>
              </a:tabLst>
            </a:pPr>
            <a:r>
              <a:rPr lang="en-US" sz="3600" b="1" dirty="0" smtClean="0"/>
              <a:t>7.7</a:t>
            </a:r>
            <a:r>
              <a:rPr lang="en-US" sz="3600" dirty="0" smtClean="0"/>
              <a:t> </a:t>
            </a:r>
            <a:r>
              <a:rPr lang="en-US" sz="3600" dirty="0"/>
              <a:t>	</a:t>
            </a:r>
            <a:r>
              <a:rPr lang="en-US" sz="3600" dirty="0" smtClean="0"/>
              <a:t>What </a:t>
            </a:r>
            <a:r>
              <a:rPr lang="en-US" sz="3600" dirty="0"/>
              <a:t>is digestion?</a:t>
            </a:r>
          </a:p>
          <a:p>
            <a:pPr marL="1173163" indent="-1173163">
              <a:buClr>
                <a:srgbClr val="0070C0"/>
              </a:buClr>
              <a:tabLst>
                <a:tab pos="4300538" algn="l"/>
              </a:tabLst>
            </a:pPr>
            <a:r>
              <a:rPr lang="en-US" sz="3600" b="1" dirty="0"/>
              <a:t>7.8</a:t>
            </a:r>
            <a:r>
              <a:rPr lang="en-US" sz="3600" dirty="0"/>
              <a:t> </a:t>
            </a:r>
            <a:r>
              <a:rPr lang="en-US" sz="3600" dirty="0" smtClean="0"/>
              <a:t>	Name </a:t>
            </a:r>
            <a:r>
              <a:rPr lang="en-US" sz="3600" dirty="0"/>
              <a:t>two groups of food that do not need to be digested.</a:t>
            </a:r>
          </a:p>
          <a:p>
            <a:pPr marL="1173163" indent="-1173163">
              <a:buClr>
                <a:srgbClr val="0070C0"/>
              </a:buClr>
              <a:tabLst>
                <a:tab pos="4300538" algn="l"/>
              </a:tabLst>
            </a:pPr>
            <a:r>
              <a:rPr lang="en-US" sz="3600" b="1" dirty="0"/>
              <a:t>7.9</a:t>
            </a:r>
            <a:r>
              <a:rPr lang="en-US" sz="3600" dirty="0"/>
              <a:t> </a:t>
            </a:r>
            <a:r>
              <a:rPr lang="en-US" sz="3600" dirty="0" smtClean="0"/>
              <a:t>	What </a:t>
            </a:r>
            <a:r>
              <a:rPr lang="en-US" sz="3600" dirty="0"/>
              <a:t>does digestion change each of these kinds of food into: </a:t>
            </a:r>
            <a:r>
              <a:rPr lang="en-US" sz="3600" dirty="0" smtClean="0"/>
              <a:t/>
            </a:r>
            <a:br>
              <a:rPr lang="en-US" sz="3600" dirty="0" smtClean="0"/>
            </a:br>
            <a:r>
              <a:rPr lang="en-US" sz="3600" b="1" dirty="0" smtClean="0"/>
              <a:t>a</a:t>
            </a:r>
            <a:r>
              <a:rPr lang="en-US" sz="3600" dirty="0" smtClean="0"/>
              <a:t> </a:t>
            </a:r>
            <a:r>
              <a:rPr lang="en-US" sz="3600" dirty="0"/>
              <a:t>polysaccharides, </a:t>
            </a:r>
            <a:r>
              <a:rPr lang="en-US" sz="3600" dirty="0" smtClean="0"/>
              <a:t/>
            </a:r>
            <a:br>
              <a:rPr lang="en-US" sz="3600" dirty="0" smtClean="0"/>
            </a:br>
            <a:r>
              <a:rPr lang="en-US" sz="3600" b="1" dirty="0" smtClean="0"/>
              <a:t>b</a:t>
            </a:r>
            <a:r>
              <a:rPr lang="en-US" sz="3600" dirty="0" smtClean="0"/>
              <a:t> </a:t>
            </a:r>
            <a:r>
              <a:rPr lang="en-US" sz="3600" dirty="0"/>
              <a:t>proteins </a:t>
            </a:r>
            <a:r>
              <a:rPr lang="en-US" sz="3600" dirty="0" smtClean="0"/>
              <a:t>and</a:t>
            </a:r>
            <a:br>
              <a:rPr lang="en-US" sz="3600" dirty="0" smtClean="0"/>
            </a:br>
            <a:r>
              <a:rPr lang="en-US" sz="3600" b="1" dirty="0" smtClean="0"/>
              <a:t>c</a:t>
            </a:r>
            <a:r>
              <a:rPr lang="en-US" sz="3600" dirty="0" smtClean="0"/>
              <a:t> </a:t>
            </a:r>
            <a:r>
              <a:rPr lang="en-US" sz="3600" dirty="0"/>
              <a:t>fats?</a:t>
            </a:r>
          </a:p>
          <a:p>
            <a:pPr marL="1173163" indent="-1173163">
              <a:buClr>
                <a:srgbClr val="0070C0"/>
              </a:buClr>
              <a:tabLst>
                <a:tab pos="4300538" algn="l"/>
              </a:tabLst>
            </a:pPr>
            <a:r>
              <a:rPr lang="en-US" sz="3600" b="1" dirty="0"/>
              <a:t>7.10</a:t>
            </a:r>
            <a:r>
              <a:rPr lang="en-US" sz="3600" dirty="0"/>
              <a:t> </a:t>
            </a:r>
            <a:r>
              <a:rPr lang="en-US" sz="3600" dirty="0" smtClean="0"/>
              <a:t>	What </a:t>
            </a:r>
            <a:r>
              <a:rPr lang="en-US" sz="3600" dirty="0"/>
              <a:t>is meant by chemical digestion?</a:t>
            </a:r>
          </a:p>
        </p:txBody>
      </p:sp>
      <p:sp>
        <p:nvSpPr>
          <p:cNvPr id="26" name="TextBox 25">
            <a:hlinkClick r:id="rId3" action="ppaction://hlinkfile"/>
          </p:cNvPr>
          <p:cNvSpPr txBox="1"/>
          <p:nvPr/>
        </p:nvSpPr>
        <p:spPr>
          <a:xfrm>
            <a:off x="8172400" y="4581128"/>
            <a:ext cx="723275" cy="923330"/>
          </a:xfrm>
          <a:prstGeom prst="rect">
            <a:avLst/>
          </a:prstGeom>
          <a:noFill/>
        </p:spPr>
        <p:txBody>
          <a:bodyPr wrap="none" rtlCol="0">
            <a:spAutoFit/>
          </a:bodyPr>
          <a:lstStyle/>
          <a:p>
            <a:r>
              <a:rPr lang="en-GB" sz="5400" b="1" dirty="0" smtClean="0">
                <a:solidFill>
                  <a:srgbClr val="FF0000"/>
                </a:solidFill>
              </a:rPr>
              <a:t>Q</a:t>
            </a:r>
            <a:endParaRPr lang="en-GB" sz="2000" b="1" dirty="0">
              <a:solidFill>
                <a:srgbClr val="FF0000"/>
              </a:solidFill>
            </a:endParaRPr>
          </a:p>
        </p:txBody>
      </p:sp>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0"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7.2 – Digestion - Questions</a:t>
            </a:r>
            <a:endParaRPr lang="en-US" sz="4000" dirty="0"/>
          </a:p>
        </p:txBody>
      </p:sp>
      <p:sp>
        <p:nvSpPr>
          <p:cNvPr id="7" name="TextBox 6">
            <a:hlinkClick r:id="rId4" action="ppaction://hlinksldjump"/>
          </p:cNvPr>
          <p:cNvSpPr txBox="1"/>
          <p:nvPr/>
        </p:nvSpPr>
        <p:spPr>
          <a:xfrm>
            <a:off x="8238391" y="572570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1972603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8712968" cy="5632311"/>
          </a:xfrm>
          <a:prstGeom prst="rect">
            <a:avLst/>
          </a:prstGeom>
        </p:spPr>
        <p:txBody>
          <a:bodyPr wrap="square">
            <a:spAutoFit/>
          </a:bodyPr>
          <a:lstStyle/>
          <a:p>
            <a:pPr marL="361950" indent="-361950">
              <a:buClr>
                <a:srgbClr val="0070C0"/>
              </a:buClr>
              <a:buSzPct val="80000"/>
            </a:pPr>
            <a:r>
              <a:rPr lang="en-US" sz="2000" b="1" dirty="0" smtClean="0">
                <a:solidFill>
                  <a:srgbClr val="C00000"/>
                </a:solidFill>
              </a:rPr>
              <a:t>Teeth</a:t>
            </a:r>
            <a:endParaRPr lang="en-US" sz="2000" b="1" dirty="0">
              <a:solidFill>
                <a:srgbClr val="C00000"/>
              </a:solidFill>
            </a:endParaRPr>
          </a:p>
          <a:p>
            <a:pPr marL="361950" indent="-361950">
              <a:buClr>
                <a:srgbClr val="0070C0"/>
              </a:buClr>
              <a:buSzPct val="80000"/>
              <a:buFont typeface="Wingdings 3" panose="05040102010807070707" pitchFamily="18" charset="2"/>
              <a:buChar char=""/>
            </a:pPr>
            <a:r>
              <a:rPr lang="en-US" sz="2000" dirty="0"/>
              <a:t>Teeth help with the ingestion and </a:t>
            </a:r>
            <a:r>
              <a:rPr lang="en-US" sz="2000" dirty="0" smtClean="0"/>
              <a:t/>
            </a:r>
            <a:br>
              <a:rPr lang="en-US" sz="2000" dirty="0" smtClean="0"/>
            </a:br>
            <a:r>
              <a:rPr lang="en-US" sz="2000" dirty="0" smtClean="0"/>
              <a:t>mechanical </a:t>
            </a:r>
            <a:r>
              <a:rPr lang="en-US" sz="2000" dirty="0"/>
              <a:t>digestion of the food we </a:t>
            </a:r>
            <a:r>
              <a:rPr lang="en-US" sz="2000" dirty="0" smtClean="0"/>
              <a:t/>
            </a:r>
            <a:br>
              <a:rPr lang="en-US" sz="2000" dirty="0" smtClean="0"/>
            </a:br>
            <a:r>
              <a:rPr lang="en-US" sz="2000" dirty="0" smtClean="0"/>
              <a:t>eat</a:t>
            </a:r>
            <a:r>
              <a:rPr lang="en-US" sz="2000" dirty="0"/>
              <a:t>.</a:t>
            </a:r>
          </a:p>
          <a:p>
            <a:pPr marL="361950" indent="-361950">
              <a:buClr>
                <a:srgbClr val="0070C0"/>
              </a:buClr>
              <a:buSzPct val="80000"/>
              <a:buFont typeface="Wingdings 3" panose="05040102010807070707" pitchFamily="18" charset="2"/>
              <a:buChar char=""/>
            </a:pPr>
            <a:r>
              <a:rPr lang="en-US" sz="2000" dirty="0"/>
              <a:t>Teeth can be used to bite off pieces of </a:t>
            </a:r>
            <a:r>
              <a:rPr lang="en-US" sz="2000" dirty="0" smtClean="0"/>
              <a:t/>
            </a:r>
            <a:br>
              <a:rPr lang="en-US" sz="2000" dirty="0" smtClean="0"/>
            </a:br>
            <a:r>
              <a:rPr lang="en-US" sz="2000" dirty="0" smtClean="0"/>
              <a:t>food</a:t>
            </a:r>
            <a:r>
              <a:rPr lang="en-US" sz="2000" dirty="0"/>
              <a:t>. They then chop, crush or grind </a:t>
            </a:r>
            <a:r>
              <a:rPr lang="en-US" sz="2000" dirty="0" smtClean="0"/>
              <a:t/>
            </a:r>
            <a:br>
              <a:rPr lang="en-US" sz="2000" dirty="0" smtClean="0"/>
            </a:br>
            <a:r>
              <a:rPr lang="en-US" sz="2000" dirty="0" smtClean="0"/>
              <a:t>them </a:t>
            </a:r>
            <a:r>
              <a:rPr lang="en-US" sz="2000" dirty="0"/>
              <a:t>into smaller pieces. This gives </a:t>
            </a:r>
            <a:r>
              <a:rPr lang="en-US" sz="2000" dirty="0" smtClean="0"/>
              <a:t/>
            </a:r>
            <a:br>
              <a:rPr lang="en-US" sz="2000" dirty="0" smtClean="0"/>
            </a:br>
            <a:r>
              <a:rPr lang="en-US" sz="2000" dirty="0" smtClean="0"/>
              <a:t>the </a:t>
            </a:r>
            <a:r>
              <a:rPr lang="en-US" sz="2000" dirty="0"/>
              <a:t>food a larger surface area, which </a:t>
            </a:r>
            <a:r>
              <a:rPr lang="en-US" sz="2000" dirty="0" smtClean="0"/>
              <a:t/>
            </a:r>
            <a:br>
              <a:rPr lang="en-US" sz="2000" dirty="0" smtClean="0"/>
            </a:br>
            <a:r>
              <a:rPr lang="en-US" sz="2000" dirty="0" smtClean="0"/>
              <a:t>makes </a:t>
            </a:r>
            <a:r>
              <a:rPr lang="en-US" sz="2000" dirty="0"/>
              <a:t>it easier for enzymes to work </a:t>
            </a:r>
            <a:r>
              <a:rPr lang="en-US" sz="2000" dirty="0" smtClean="0"/>
              <a:t/>
            </a:r>
            <a:br>
              <a:rPr lang="en-US" sz="2000" dirty="0" smtClean="0"/>
            </a:br>
            <a:r>
              <a:rPr lang="en-US" sz="2000" dirty="0" smtClean="0"/>
              <a:t>on </a:t>
            </a:r>
            <a:r>
              <a:rPr lang="en-US" sz="2000" dirty="0"/>
              <a:t>the food in the digestive system. It </a:t>
            </a:r>
            <a:r>
              <a:rPr lang="en-US" sz="2000" dirty="0" smtClean="0"/>
              <a:t/>
            </a:r>
            <a:br>
              <a:rPr lang="en-US" sz="2000" dirty="0" smtClean="0"/>
            </a:br>
            <a:r>
              <a:rPr lang="en-US" sz="2000" dirty="0" smtClean="0"/>
              <a:t>also </a:t>
            </a:r>
            <a:r>
              <a:rPr lang="en-US" sz="2000" dirty="0"/>
              <a:t>helps soluble parts of the food to </a:t>
            </a:r>
            <a:r>
              <a:rPr lang="en-US" sz="2000" dirty="0" smtClean="0"/>
              <a:t/>
            </a:r>
            <a:br>
              <a:rPr lang="en-US" sz="2000" dirty="0" smtClean="0"/>
            </a:br>
            <a:r>
              <a:rPr lang="en-US" sz="2000" dirty="0" smtClean="0"/>
              <a:t>dissolve</a:t>
            </a:r>
            <a:r>
              <a:rPr lang="en-US" sz="2000" dirty="0"/>
              <a:t>.</a:t>
            </a:r>
          </a:p>
          <a:p>
            <a:pPr marL="361950" indent="-361950">
              <a:buClr>
                <a:srgbClr val="0070C0"/>
              </a:buClr>
              <a:buSzPct val="80000"/>
              <a:buFont typeface="Wingdings 3" panose="05040102010807070707" pitchFamily="18" charset="2"/>
              <a:buChar char=""/>
            </a:pPr>
            <a:r>
              <a:rPr lang="en-US" sz="2000" dirty="0"/>
              <a:t>The structure of a tooth is shown in </a:t>
            </a:r>
            <a:r>
              <a:rPr lang="en-US" sz="2000" dirty="0" smtClean="0"/>
              <a:t/>
            </a:r>
            <a:br>
              <a:rPr lang="en-US" sz="2000" dirty="0" smtClean="0"/>
            </a:br>
            <a:r>
              <a:rPr lang="en-US" sz="2000" dirty="0" smtClean="0"/>
              <a:t>Figure </a:t>
            </a:r>
            <a:r>
              <a:rPr lang="en-US" sz="2000" dirty="0"/>
              <a:t>7.11. The part of the tooth </a:t>
            </a:r>
            <a:r>
              <a:rPr lang="en-IE" sz="2000" dirty="0" smtClean="0"/>
              <a:t/>
            </a:r>
            <a:br>
              <a:rPr lang="en-IE" sz="2000" dirty="0" smtClean="0"/>
            </a:br>
            <a:r>
              <a:rPr lang="en-US" sz="2000" dirty="0" smtClean="0"/>
              <a:t>which </a:t>
            </a:r>
            <a:r>
              <a:rPr lang="en-US" sz="2000" dirty="0"/>
              <a:t>is embedded in the gum is called </a:t>
            </a:r>
            <a:r>
              <a:rPr lang="en-US" sz="2000" dirty="0" smtClean="0"/>
              <a:t/>
            </a:r>
            <a:br>
              <a:rPr lang="en-US" sz="2000" dirty="0" smtClean="0"/>
            </a:br>
            <a:r>
              <a:rPr lang="en-US" sz="2000" dirty="0" smtClean="0"/>
              <a:t>the </a:t>
            </a:r>
            <a:r>
              <a:rPr lang="en-US" sz="2000" dirty="0"/>
              <a:t>root. The part which can be seen is the crown. The crown is covered with enamel. Enamel is the hardest substance made by animals. It is very difficult to break or chip it. However, it can be dissolved by acids. </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80</a:t>
            </a:r>
            <a:endParaRPr lang="en-GB" sz="1000" b="1" dirty="0">
              <a:latin typeface="Arial" panose="020B0604020202020204" pitchFamily="34" charset="0"/>
              <a:cs typeface="Arial" panose="020B0604020202020204" pitchFamily="34" charset="0"/>
            </a:endParaRPr>
          </a:p>
        </p:txBody>
      </p:sp>
      <p:pic>
        <p:nvPicPr>
          <p:cNvPr id="26626" name="Picture 2" descr="Image result for tooth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59"/>
          <a:stretch/>
        </p:blipFill>
        <p:spPr bwMode="auto">
          <a:xfrm>
            <a:off x="5076056" y="1139953"/>
            <a:ext cx="3816424" cy="387149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5508104" y="5096102"/>
            <a:ext cx="3312368" cy="56514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7.11 – </a:t>
            </a:r>
            <a:r>
              <a:rPr lang="en-US" sz="1600" dirty="0" smtClean="0"/>
              <a:t>Longitudinal section  of an incisor tooth</a:t>
            </a:r>
            <a:endParaRPr lang="en-GB" sz="1600" dirty="0"/>
          </a:p>
        </p:txBody>
      </p:sp>
      <p:sp>
        <p:nvSpPr>
          <p:cNvPr id="12" name="TextBox 11">
            <a:hlinkClick r:id="rId4" action="ppaction://hlinksldjump"/>
          </p:cNvPr>
          <p:cNvSpPr txBox="1"/>
          <p:nvPr/>
        </p:nvSpPr>
        <p:spPr>
          <a:xfrm>
            <a:off x="8238391" y="472514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14744287"/>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5754"/>
            <a:ext cx="8712968" cy="5586145"/>
          </a:xfrm>
          <a:prstGeom prst="rect">
            <a:avLst/>
          </a:prstGeom>
        </p:spPr>
        <p:txBody>
          <a:bodyPr wrap="square">
            <a:spAutoFit/>
          </a:bodyPr>
          <a:lstStyle/>
          <a:p>
            <a:pPr>
              <a:buClr>
                <a:srgbClr val="0070C0"/>
              </a:buClr>
              <a:buSzPct val="80000"/>
            </a:pPr>
            <a:r>
              <a:rPr lang="en-US" sz="2100" b="1" dirty="0" smtClean="0">
                <a:solidFill>
                  <a:srgbClr val="C00000"/>
                </a:solidFill>
              </a:rPr>
              <a:t>Teeth</a:t>
            </a:r>
            <a:endParaRPr lang="en-US" sz="2100" b="1" dirty="0">
              <a:solidFill>
                <a:srgbClr val="C00000"/>
              </a:solidFill>
            </a:endParaRPr>
          </a:p>
          <a:p>
            <a:pPr marL="276225" indent="-276225">
              <a:buClr>
                <a:srgbClr val="0070C0"/>
              </a:buClr>
              <a:buSzPct val="80000"/>
              <a:buFont typeface="Wingdings 3" panose="05040102010807070707" pitchFamily="18" charset="2"/>
              <a:buChar char=""/>
            </a:pPr>
            <a:r>
              <a:rPr lang="en-US" sz="2100" dirty="0"/>
              <a:t>Bacteria feed on sweet foods left on </a:t>
            </a:r>
            <a:r>
              <a:rPr lang="en-US" sz="2100" dirty="0" smtClean="0"/>
              <a:t/>
            </a:r>
            <a:br>
              <a:rPr lang="en-US" sz="2100" dirty="0" smtClean="0"/>
            </a:br>
            <a:r>
              <a:rPr lang="en-US" sz="2100" dirty="0" smtClean="0"/>
              <a:t>the teeth</a:t>
            </a:r>
            <a:r>
              <a:rPr lang="en-US" sz="2100" dirty="0"/>
              <a:t>. This makes acids, which </a:t>
            </a:r>
            <a:r>
              <a:rPr lang="en-US" sz="2100" dirty="0" smtClean="0"/>
              <a:t/>
            </a:r>
            <a:br>
              <a:rPr lang="en-US" sz="2100" dirty="0" smtClean="0"/>
            </a:br>
            <a:r>
              <a:rPr lang="en-US" sz="2100" dirty="0" smtClean="0"/>
              <a:t>dissolve </a:t>
            </a:r>
            <a:r>
              <a:rPr lang="en-US" sz="2100" dirty="0"/>
              <a:t>the enamel and decay sets </a:t>
            </a:r>
            <a:r>
              <a:rPr lang="en-US" sz="2100" dirty="0" smtClean="0"/>
              <a:t/>
            </a:r>
            <a:br>
              <a:rPr lang="en-US" sz="2100" dirty="0" smtClean="0"/>
            </a:br>
            <a:r>
              <a:rPr lang="en-US" sz="2100" dirty="0" smtClean="0"/>
              <a:t>in.</a:t>
            </a:r>
          </a:p>
          <a:p>
            <a:pPr marL="276225" indent="-276225">
              <a:buClr>
                <a:srgbClr val="0070C0"/>
              </a:buClr>
              <a:buSzPct val="80000"/>
              <a:buFont typeface="Wingdings 3" panose="05040102010807070707" pitchFamily="18" charset="2"/>
              <a:buChar char=""/>
            </a:pPr>
            <a:r>
              <a:rPr lang="en-US" sz="2100" dirty="0" smtClean="0"/>
              <a:t>Under </a:t>
            </a:r>
            <a:r>
              <a:rPr lang="en-US" sz="2100" dirty="0"/>
              <a:t>the enamel is a layer of dentine, </a:t>
            </a:r>
            <a:r>
              <a:rPr lang="en-US" sz="2100" dirty="0" smtClean="0"/>
              <a:t/>
            </a:r>
            <a:br>
              <a:rPr lang="en-US" sz="2100" dirty="0" smtClean="0"/>
            </a:br>
            <a:r>
              <a:rPr lang="en-US" sz="2100" dirty="0" smtClean="0"/>
              <a:t>which </a:t>
            </a:r>
            <a:r>
              <a:rPr lang="en-US" sz="2100" dirty="0"/>
              <a:t>is rather like bone. </a:t>
            </a:r>
            <a:r>
              <a:rPr lang="en-US" sz="2100" b="1" dirty="0">
                <a:solidFill>
                  <a:srgbClr val="FF0000"/>
                </a:solidFill>
              </a:rPr>
              <a:t>Dentine </a:t>
            </a:r>
            <a:r>
              <a:rPr lang="en-US" sz="2100" dirty="0"/>
              <a:t>is </a:t>
            </a:r>
            <a:r>
              <a:rPr lang="en-US" sz="2100" dirty="0" smtClean="0"/>
              <a:t/>
            </a:r>
            <a:br>
              <a:rPr lang="en-US" sz="2100" dirty="0" smtClean="0"/>
            </a:br>
            <a:r>
              <a:rPr lang="en-US" sz="2100" dirty="0" smtClean="0"/>
              <a:t>quite </a:t>
            </a:r>
            <a:r>
              <a:rPr lang="en-US" sz="2100" dirty="0"/>
              <a:t>hard, but not as hard as enamel. </a:t>
            </a:r>
            <a:r>
              <a:rPr lang="en-US" sz="2100" dirty="0" smtClean="0"/>
              <a:t/>
            </a:r>
            <a:br>
              <a:rPr lang="en-US" sz="2100" dirty="0" smtClean="0"/>
            </a:br>
            <a:r>
              <a:rPr lang="en-US" sz="2100" dirty="0" smtClean="0"/>
              <a:t>It has </a:t>
            </a:r>
            <a:r>
              <a:rPr lang="en-US" sz="2100" dirty="0"/>
              <a:t>channels in it which contain </a:t>
            </a:r>
            <a:r>
              <a:rPr lang="en-US" sz="2100" dirty="0" smtClean="0"/>
              <a:t/>
            </a:r>
            <a:br>
              <a:rPr lang="en-US" sz="2100" dirty="0" smtClean="0"/>
            </a:br>
            <a:r>
              <a:rPr lang="en-US" sz="2100" dirty="0" smtClean="0"/>
              <a:t>living cytoplasm</a:t>
            </a:r>
            <a:r>
              <a:rPr lang="en-US" sz="2100" dirty="0"/>
              <a:t>.</a:t>
            </a:r>
          </a:p>
          <a:p>
            <a:pPr marL="276225" indent="-276225">
              <a:buClr>
                <a:srgbClr val="0070C0"/>
              </a:buClr>
              <a:buSzPct val="80000"/>
              <a:buFont typeface="Wingdings 3" panose="05040102010807070707" pitchFamily="18" charset="2"/>
              <a:buChar char=""/>
            </a:pPr>
            <a:r>
              <a:rPr lang="en-US" sz="2100" dirty="0"/>
              <a:t>In the middle of the tooth is the </a:t>
            </a:r>
            <a:r>
              <a:rPr lang="en-US" sz="2100" b="1" dirty="0">
                <a:solidFill>
                  <a:srgbClr val="FF0000"/>
                </a:solidFill>
              </a:rPr>
              <a:t>pulp </a:t>
            </a:r>
            <a:r>
              <a:rPr lang="en-US" sz="2100" b="1" dirty="0" smtClean="0">
                <a:solidFill>
                  <a:srgbClr val="FF0000"/>
                </a:solidFill>
              </a:rPr>
              <a:t/>
            </a:r>
            <a:br>
              <a:rPr lang="en-US" sz="2100" b="1" dirty="0" smtClean="0">
                <a:solidFill>
                  <a:srgbClr val="FF0000"/>
                </a:solidFill>
              </a:rPr>
            </a:br>
            <a:r>
              <a:rPr lang="en-US" sz="2100" b="1" dirty="0" smtClean="0">
                <a:solidFill>
                  <a:srgbClr val="FF0000"/>
                </a:solidFill>
              </a:rPr>
              <a:t>cavity</a:t>
            </a:r>
            <a:r>
              <a:rPr lang="en-US" sz="2100" dirty="0"/>
              <a:t>. It contains nerves and blood </a:t>
            </a:r>
            <a:r>
              <a:rPr lang="en-US" sz="2100" dirty="0" smtClean="0"/>
              <a:t/>
            </a:r>
            <a:br>
              <a:rPr lang="en-US" sz="2100" dirty="0" smtClean="0"/>
            </a:br>
            <a:r>
              <a:rPr lang="en-US" sz="2100" dirty="0" smtClean="0"/>
              <a:t>vessels</a:t>
            </a:r>
            <a:r>
              <a:rPr lang="en-US" sz="2100" dirty="0"/>
              <a:t>. These supply the cytoplasm in </a:t>
            </a:r>
            <a:r>
              <a:rPr lang="en-US" sz="2100" dirty="0" smtClean="0"/>
              <a:t/>
            </a:r>
            <a:br>
              <a:rPr lang="en-US" sz="2100" dirty="0" smtClean="0"/>
            </a:br>
            <a:r>
              <a:rPr lang="en-US" sz="2100" dirty="0" smtClean="0"/>
              <a:t>the </a:t>
            </a:r>
            <a:r>
              <a:rPr lang="en-US" sz="2100" dirty="0"/>
              <a:t>dentine with food and oxygen.</a:t>
            </a:r>
          </a:p>
          <a:p>
            <a:pPr marL="276225" indent="-276225">
              <a:buClr>
                <a:srgbClr val="0070C0"/>
              </a:buClr>
              <a:buSzPct val="80000"/>
              <a:buFont typeface="Wingdings 3" panose="05040102010807070707" pitchFamily="18" charset="2"/>
              <a:buChar char=""/>
            </a:pPr>
            <a:r>
              <a:rPr lang="en-US" sz="2100" dirty="0"/>
              <a:t>The root of the tooth is covered with </a:t>
            </a:r>
            <a:r>
              <a:rPr lang="en-US" sz="2100" dirty="0" smtClean="0"/>
              <a:t/>
            </a:r>
            <a:br>
              <a:rPr lang="en-US" sz="2100" dirty="0" smtClean="0"/>
            </a:br>
            <a:r>
              <a:rPr lang="en-US" sz="2100" dirty="0" smtClean="0"/>
              <a:t>cement</a:t>
            </a:r>
            <a:r>
              <a:rPr lang="en-US" sz="2100" dirty="0"/>
              <a:t>. This has </a:t>
            </a:r>
            <a:r>
              <a:rPr lang="en-US" sz="2100" dirty="0" err="1"/>
              <a:t>fibres</a:t>
            </a:r>
            <a:r>
              <a:rPr lang="en-US" sz="2100" dirty="0"/>
              <a:t> growing out of </a:t>
            </a:r>
            <a:r>
              <a:rPr lang="en-US" sz="2100" dirty="0" smtClean="0"/>
              <a:t>it</a:t>
            </a:r>
            <a:r>
              <a:rPr lang="en-US" sz="2100" dirty="0"/>
              <a:t>. These attach the tooth to the jawbone, but allow it to move slightly when biting or chewing.</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80</a:t>
            </a:r>
            <a:endParaRPr lang="en-GB" sz="1000" b="1" dirty="0">
              <a:latin typeface="Arial" panose="020B0604020202020204" pitchFamily="34" charset="0"/>
              <a:cs typeface="Arial" panose="020B0604020202020204" pitchFamily="34" charset="0"/>
            </a:endParaRPr>
          </a:p>
        </p:txBody>
      </p:sp>
      <p:pic>
        <p:nvPicPr>
          <p:cNvPr id="6" name="Picture 2" descr="Image result for tooth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59"/>
          <a:stretch/>
        </p:blipFill>
        <p:spPr bwMode="auto">
          <a:xfrm>
            <a:off x="5076056" y="1139953"/>
            <a:ext cx="3816424" cy="387149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508104" y="5096102"/>
            <a:ext cx="3312368" cy="56514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600" b="1" dirty="0"/>
              <a:t>Figure </a:t>
            </a:r>
            <a:r>
              <a:rPr lang="en-US" sz="1600" b="1" dirty="0" smtClean="0"/>
              <a:t>7.11 – </a:t>
            </a:r>
            <a:r>
              <a:rPr lang="en-US" sz="1600" dirty="0" smtClean="0"/>
              <a:t>Longitudinal section  of an incisor tooth</a:t>
            </a:r>
            <a:endParaRPr lang="en-GB" sz="1600" dirty="0"/>
          </a:p>
        </p:txBody>
      </p:sp>
      <p:sp>
        <p:nvSpPr>
          <p:cNvPr id="8" name="TextBox 7">
            <a:hlinkClick r:id="rId4" action="ppaction://hlinksldjump"/>
          </p:cNvPr>
          <p:cNvSpPr txBox="1"/>
          <p:nvPr/>
        </p:nvSpPr>
        <p:spPr>
          <a:xfrm>
            <a:off x="8238391" y="5077633"/>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9342614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2420888"/>
            <a:ext cx="5256584" cy="4339650"/>
          </a:xfrm>
          <a:prstGeom prst="rect">
            <a:avLst/>
          </a:prstGeom>
        </p:spPr>
        <p:txBody>
          <a:bodyPr wrap="square">
            <a:spAutoFit/>
          </a:bodyPr>
          <a:lstStyle/>
          <a:p>
            <a:pPr marL="361950" indent="-361950">
              <a:buClr>
                <a:srgbClr val="0070C0"/>
              </a:buClr>
              <a:buSzPct val="80000"/>
            </a:pPr>
            <a:r>
              <a:rPr lang="en-US" sz="1840" b="1" dirty="0" smtClean="0">
                <a:solidFill>
                  <a:srgbClr val="C00000"/>
                </a:solidFill>
              </a:rPr>
              <a:t>Teeth Types</a:t>
            </a:r>
            <a:endParaRPr lang="en-US" sz="1840" b="1" dirty="0">
              <a:solidFill>
                <a:srgbClr val="C00000"/>
              </a:solidFill>
            </a:endParaRPr>
          </a:p>
          <a:p>
            <a:pPr marL="361950" indent="-361950">
              <a:buClr>
                <a:srgbClr val="0070C0"/>
              </a:buClr>
              <a:buSzPct val="80000"/>
              <a:buFont typeface="Wingdings 3" panose="05040102010807070707" pitchFamily="18" charset="2"/>
              <a:buChar char=""/>
            </a:pPr>
            <a:r>
              <a:rPr lang="en-US" sz="1840" dirty="0"/>
              <a:t>Most mammals have four kinds of teeth (Figures 7.12 and 7.13). </a:t>
            </a:r>
            <a:r>
              <a:rPr lang="en-US" sz="1840" b="1" dirty="0"/>
              <a:t>Incisors</a:t>
            </a:r>
            <a:r>
              <a:rPr lang="en-US" sz="1840" dirty="0"/>
              <a:t> are the sharp-edged, chisel-shaped teeth at the front of the mouth. They are used for biting off pieces of food. </a:t>
            </a:r>
            <a:endParaRPr lang="en-US" sz="1840" dirty="0" smtClean="0"/>
          </a:p>
          <a:p>
            <a:pPr marL="361950" indent="-361950">
              <a:buClr>
                <a:srgbClr val="0070C0"/>
              </a:buClr>
              <a:buSzPct val="80000"/>
              <a:buFont typeface="Wingdings 3" panose="05040102010807070707" pitchFamily="18" charset="2"/>
              <a:buChar char=""/>
            </a:pPr>
            <a:r>
              <a:rPr lang="en-US" sz="1840" b="1" dirty="0" smtClean="0"/>
              <a:t>Canines</a:t>
            </a:r>
            <a:r>
              <a:rPr lang="en-US" sz="1840" dirty="0" smtClean="0"/>
              <a:t> </a:t>
            </a:r>
            <a:r>
              <a:rPr lang="en-US" sz="1840" dirty="0"/>
              <a:t>are the more pointed teeth at either side of the incisors. </a:t>
            </a:r>
            <a:endParaRPr lang="en-US" sz="1840" dirty="0" smtClean="0"/>
          </a:p>
          <a:p>
            <a:pPr marL="361950" indent="-361950">
              <a:buClr>
                <a:srgbClr val="0070C0"/>
              </a:buClr>
              <a:buSzPct val="80000"/>
              <a:buFont typeface="Wingdings 3" panose="05040102010807070707" pitchFamily="18" charset="2"/>
              <a:buChar char=""/>
            </a:pPr>
            <a:r>
              <a:rPr lang="en-US" sz="1840" b="1" dirty="0" smtClean="0"/>
              <a:t>Premolars</a:t>
            </a:r>
            <a:r>
              <a:rPr lang="en-US" sz="1840" dirty="0" smtClean="0"/>
              <a:t> </a:t>
            </a:r>
            <a:r>
              <a:rPr lang="en-US" sz="1840" dirty="0"/>
              <a:t>and </a:t>
            </a:r>
            <a:r>
              <a:rPr lang="en-US" sz="1840" b="1" dirty="0"/>
              <a:t>molars</a:t>
            </a:r>
            <a:r>
              <a:rPr lang="en-US" sz="1840" dirty="0"/>
              <a:t> are the large teeth towards the back of the mouth. They are used for chewing food. </a:t>
            </a:r>
            <a:endParaRPr lang="en-US" sz="1840" dirty="0" smtClean="0"/>
          </a:p>
          <a:p>
            <a:pPr marL="361950" indent="-361950">
              <a:buClr>
                <a:srgbClr val="0070C0"/>
              </a:buClr>
              <a:buSzPct val="80000"/>
              <a:buFont typeface="Wingdings 3" panose="05040102010807070707" pitchFamily="18" charset="2"/>
              <a:buChar char=""/>
            </a:pPr>
            <a:r>
              <a:rPr lang="en-US" sz="1840" dirty="0" smtClean="0"/>
              <a:t>In </a:t>
            </a:r>
            <a:r>
              <a:rPr lang="en-US" sz="1840" dirty="0"/>
              <a:t>humans, the ones right at the back are sometimes called </a:t>
            </a:r>
            <a:r>
              <a:rPr lang="en-US" sz="1840" b="1" dirty="0"/>
              <a:t>wisdom teeth</a:t>
            </a:r>
            <a:r>
              <a:rPr lang="en-US" sz="1840" dirty="0"/>
              <a:t>. They do not grow until much later in the persons development than the others.</a:t>
            </a:r>
            <a:endParaRPr lang="en-US" sz="1840" dirty="0" smtClean="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 - Types</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81</a:t>
            </a:r>
            <a:endParaRPr lang="en-GB" sz="1000" b="1" dirty="0">
              <a:latin typeface="Arial" panose="020B0604020202020204" pitchFamily="34" charset="0"/>
              <a:cs typeface="Arial" panose="020B0604020202020204" pitchFamily="34" charset="0"/>
            </a:endParaRPr>
          </a:p>
        </p:txBody>
      </p:sp>
      <p:sp>
        <p:nvSpPr>
          <p:cNvPr id="8" name="Round Same Side Corner Rectangle 7"/>
          <p:cNvSpPr/>
          <p:nvPr/>
        </p:nvSpPr>
        <p:spPr>
          <a:xfrm>
            <a:off x="179512" y="1124744"/>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179512" y="1579426"/>
            <a:ext cx="8708236" cy="771427"/>
          </a:xfrm>
          <a:prstGeom prst="round2SameRect">
            <a:avLst/>
          </a:prstGeom>
          <a:solidFill>
            <a:schemeClr val="accent5">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323528" y="1642968"/>
            <a:ext cx="8424936" cy="707886"/>
          </a:xfrm>
          <a:prstGeom prst="rect">
            <a:avLst/>
          </a:prstGeom>
          <a:noFill/>
        </p:spPr>
        <p:txBody>
          <a:bodyPr wrap="square" rtlCol="0">
            <a:spAutoFit/>
          </a:bodyPr>
          <a:lstStyle/>
          <a:p>
            <a:r>
              <a:rPr lang="en-US" sz="2000" b="1" dirty="0" smtClean="0">
                <a:solidFill>
                  <a:srgbClr val="C00000"/>
                </a:solidFill>
              </a:rPr>
              <a:t>Ingestion</a:t>
            </a:r>
            <a:r>
              <a:rPr lang="en-US" sz="2000" dirty="0" smtClean="0">
                <a:solidFill>
                  <a:srgbClr val="C00000"/>
                </a:solidFill>
              </a:rPr>
              <a:t> </a:t>
            </a:r>
            <a:r>
              <a:rPr lang="en-US" sz="2000" dirty="0"/>
              <a:t>- taking of substances, e.g. food and drink, into the body through mouth</a:t>
            </a:r>
            <a:endParaRPr lang="en-GB" sz="2000" dirty="0"/>
          </a:p>
        </p:txBody>
      </p:sp>
      <p:pic>
        <p:nvPicPr>
          <p:cNvPr id="2" name="Picture 1"/>
          <p:cNvPicPr>
            <a:picLocks noChangeAspect="1"/>
          </p:cNvPicPr>
          <p:nvPr/>
        </p:nvPicPr>
        <p:blipFill rotWithShape="1">
          <a:blip r:embed="rId3">
            <a:lum bright="-47000" contrast="75000"/>
          </a:blip>
          <a:srcRect l="2309" t="1700" r="1250" b="6951"/>
          <a:stretch/>
        </p:blipFill>
        <p:spPr>
          <a:xfrm>
            <a:off x="5436096" y="2636911"/>
            <a:ext cx="3456385" cy="3304455"/>
          </a:xfrm>
          <a:prstGeom prst="rect">
            <a:avLst/>
          </a:prstGeom>
        </p:spPr>
      </p:pic>
      <p:sp>
        <p:nvSpPr>
          <p:cNvPr id="11" name="Rectangle 10"/>
          <p:cNvSpPr/>
          <p:nvPr/>
        </p:nvSpPr>
        <p:spPr>
          <a:xfrm>
            <a:off x="5076056" y="5981104"/>
            <a:ext cx="3835219" cy="688256"/>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7.12 – </a:t>
            </a:r>
            <a:r>
              <a:rPr lang="en-US" sz="2000" dirty="0" smtClean="0"/>
              <a:t>A human skull showing the different teeth types.</a:t>
            </a:r>
            <a:endParaRPr lang="en-GB" sz="2000" dirty="0"/>
          </a:p>
        </p:txBody>
      </p:sp>
      <p:sp>
        <p:nvSpPr>
          <p:cNvPr id="12" name="TextBox 11">
            <a:hlinkClick r:id="rId4" action="ppaction://hlinksldjump"/>
          </p:cNvPr>
          <p:cNvSpPr txBox="1"/>
          <p:nvPr/>
        </p:nvSpPr>
        <p:spPr>
          <a:xfrm>
            <a:off x="8238391" y="5149641"/>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348205657"/>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 - Types</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81</a:t>
            </a:r>
            <a:endParaRPr lang="en-GB" sz="1000" b="1" dirty="0">
              <a:latin typeface="Arial" panose="020B0604020202020204" pitchFamily="34" charset="0"/>
              <a:cs typeface="Arial" panose="020B0604020202020204" pitchFamily="34" charset="0"/>
            </a:endParaRPr>
          </a:p>
        </p:txBody>
      </p:sp>
      <p:sp>
        <p:nvSpPr>
          <p:cNvPr id="11" name="Rectangle 10"/>
          <p:cNvSpPr/>
          <p:nvPr/>
        </p:nvSpPr>
        <p:spPr>
          <a:xfrm>
            <a:off x="199034" y="3501008"/>
            <a:ext cx="5131363" cy="38048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7.13 – </a:t>
            </a:r>
            <a:r>
              <a:rPr lang="en-US" sz="2000" dirty="0" smtClean="0"/>
              <a:t>Types of Human teeth</a:t>
            </a:r>
            <a:endParaRPr lang="en-GB" sz="2000" dirty="0"/>
          </a:p>
        </p:txBody>
      </p:sp>
      <p:pic>
        <p:nvPicPr>
          <p:cNvPr id="27650" name="Picture 2" descr="Image result for different kinds of human teeth"/>
          <p:cNvPicPr>
            <a:picLocks noChangeAspect="1" noChangeArrowheads="1"/>
          </p:cNvPicPr>
          <p:nvPr/>
        </p:nvPicPr>
        <p:blipFill rotWithShape="1">
          <a:blip r:embed="rId3">
            <a:extLst>
              <a:ext uri="{28A0092B-C50C-407E-A947-70E740481C1C}">
                <a14:useLocalDpi xmlns:a14="http://schemas.microsoft.com/office/drawing/2010/main" val="0"/>
              </a:ext>
            </a:extLst>
          </a:blip>
          <a:srcRect l="1248" t="2694" r="2678" b="4527"/>
          <a:stretch/>
        </p:blipFill>
        <p:spPr bwMode="auto">
          <a:xfrm>
            <a:off x="179512" y="1124744"/>
            <a:ext cx="7488832" cy="2346802"/>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Image result for gum disease stages"/>
          <p:cNvPicPr>
            <a:picLocks noChangeAspect="1" noChangeArrowheads="1"/>
          </p:cNvPicPr>
          <p:nvPr/>
        </p:nvPicPr>
        <p:blipFill rotWithShape="1">
          <a:blip r:embed="rId4">
            <a:extLst>
              <a:ext uri="{28A0092B-C50C-407E-A947-70E740481C1C}">
                <a14:useLocalDpi xmlns:a14="http://schemas.microsoft.com/office/drawing/2010/main" val="0"/>
              </a:ext>
            </a:extLst>
          </a:blip>
          <a:srcRect l="3073" t="33371" r="2890" b="12293"/>
          <a:stretch/>
        </p:blipFill>
        <p:spPr bwMode="auto">
          <a:xfrm>
            <a:off x="2771800" y="3909054"/>
            <a:ext cx="6120680" cy="276030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5284996" y="3501008"/>
            <a:ext cx="3652886" cy="380480"/>
          </a:xfrm>
          <a:prstGeom prst="rect">
            <a:avLst/>
          </a:prstGeom>
        </p:spPr>
        <p:txBody>
          <a:bodyPr wrap="square" lIns="36000" tIns="36000" rIns="36000" bIns="36000">
            <a:spAutoFit/>
          </a:bodyPr>
          <a:lstStyle/>
          <a:p>
            <a:pPr marL="342900" indent="-342900">
              <a:buClr>
                <a:srgbClr val="C00000"/>
              </a:buClr>
              <a:buFont typeface="Arial" panose="020B0604020202020204" pitchFamily="34" charset="0"/>
              <a:buChar char="▼"/>
            </a:pPr>
            <a:r>
              <a:rPr lang="en-US" sz="2000" b="1" dirty="0"/>
              <a:t>Figure </a:t>
            </a:r>
            <a:r>
              <a:rPr lang="en-US" sz="2000" b="1" dirty="0" smtClean="0"/>
              <a:t>7.14 – </a:t>
            </a:r>
            <a:r>
              <a:rPr lang="en-US" sz="2000" dirty="0" smtClean="0"/>
              <a:t>Gum disease</a:t>
            </a:r>
            <a:endParaRPr lang="en-GB" sz="2000" dirty="0"/>
          </a:p>
        </p:txBody>
      </p:sp>
      <p:sp>
        <p:nvSpPr>
          <p:cNvPr id="15" name="TextBox 14">
            <a:hlinkClick r:id="rId5" action="ppaction://hlinksldjump"/>
          </p:cNvPr>
          <p:cNvSpPr txBox="1"/>
          <p:nvPr/>
        </p:nvSpPr>
        <p:spPr>
          <a:xfrm>
            <a:off x="8238391" y="112474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00204626"/>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192688" cy="5509200"/>
          </a:xfrm>
          <a:prstGeom prst="rect">
            <a:avLst/>
          </a:prstGeom>
        </p:spPr>
        <p:txBody>
          <a:bodyPr wrap="square">
            <a:spAutoFit/>
          </a:bodyPr>
          <a:lstStyle/>
          <a:p>
            <a:pPr marL="361950" indent="-361950">
              <a:buClr>
                <a:srgbClr val="0070C0"/>
              </a:buClr>
              <a:buSzPct val="80000"/>
            </a:pPr>
            <a:r>
              <a:rPr lang="en-US" sz="2200" b="1" dirty="0" smtClean="0">
                <a:solidFill>
                  <a:srgbClr val="C00000"/>
                </a:solidFill>
              </a:rPr>
              <a:t>Teeth Types</a:t>
            </a:r>
            <a:endParaRPr lang="en-US" sz="2200" b="1" dirty="0">
              <a:solidFill>
                <a:srgbClr val="C00000"/>
              </a:solidFill>
            </a:endParaRPr>
          </a:p>
          <a:p>
            <a:pPr marL="361950" indent="-361950">
              <a:buClr>
                <a:srgbClr val="0070C0"/>
              </a:buClr>
              <a:buSzPct val="80000"/>
              <a:buFont typeface="Wingdings 3" panose="05040102010807070707" pitchFamily="18" charset="2"/>
              <a:buChar char=""/>
            </a:pPr>
            <a:r>
              <a:rPr lang="en-US" sz="2200" dirty="0"/>
              <a:t>Mammals also differ from other animals in having two sets of teeth. The first set is called the milk teeth or deciduous teeth. In humans, these start to grow through the gum, one or two at a time, when a child is about five months old. By the age of 24 to 30 months, most children have a set of 20 teeth.</a:t>
            </a:r>
          </a:p>
          <a:p>
            <a:pPr marL="361950" indent="-361950">
              <a:buClr>
                <a:srgbClr val="0070C0"/>
              </a:buClr>
              <a:buSzPct val="80000"/>
              <a:buFont typeface="Wingdings 3" panose="05040102010807070707" pitchFamily="18" charset="2"/>
              <a:buChar char=""/>
            </a:pPr>
            <a:r>
              <a:rPr lang="en-US" sz="2200" dirty="0"/>
              <a:t>This first set of teeth begins to fall out when the child is about seven years old. Twenty teeth to replace the ones which fall out, plus 12 new teeth, make up file complete set of permanent teeth. </a:t>
            </a:r>
            <a:endParaRPr lang="en-US" sz="2200" dirty="0" smtClean="0"/>
          </a:p>
          <a:p>
            <a:pPr marL="361950" indent="-361950">
              <a:buClr>
                <a:srgbClr val="0070C0"/>
              </a:buClr>
              <a:buSzPct val="80000"/>
              <a:buFont typeface="Wingdings 3" panose="05040102010807070707" pitchFamily="18" charset="2"/>
              <a:buChar char=""/>
            </a:pPr>
            <a:r>
              <a:rPr lang="en-US" sz="2200" dirty="0" smtClean="0"/>
              <a:t>There </a:t>
            </a:r>
            <a:r>
              <a:rPr lang="en-US" sz="2200" dirty="0"/>
              <a:t>are </a:t>
            </a:r>
            <a:r>
              <a:rPr lang="en-US" sz="2200" dirty="0" smtClean="0"/>
              <a:t>32 altogether</a:t>
            </a:r>
            <a:r>
              <a:rPr lang="en-US" sz="2200" dirty="0"/>
              <a:t>. Most people have all their permanent teeth by about 17 years of age.</a:t>
            </a:r>
            <a:endParaRPr lang="en-US" sz="2200" dirty="0" smtClean="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 - Types</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81</a:t>
            </a:r>
            <a:endParaRPr lang="en-GB" sz="1000" b="1" dirty="0">
              <a:latin typeface="Arial" panose="020B0604020202020204" pitchFamily="34" charset="0"/>
              <a:cs typeface="Arial" panose="020B0604020202020204" pitchFamily="34" charset="0"/>
            </a:endParaRPr>
          </a:p>
        </p:txBody>
      </p:sp>
      <p:pic>
        <p:nvPicPr>
          <p:cNvPr id="29698" name="Picture 2" descr="Image result for gum disease stag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00" y="1162844"/>
            <a:ext cx="2467794" cy="1276816"/>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Image result for gum disease stag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2571408"/>
            <a:ext cx="2467794" cy="1625611"/>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Image result for teeth brush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7179"/>
          <a:stretch/>
        </p:blipFill>
        <p:spPr bwMode="auto">
          <a:xfrm>
            <a:off x="6372200" y="4287139"/>
            <a:ext cx="2467794" cy="148982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6" action="ppaction://hlinkfile"/>
          </p:cNvPr>
          <p:cNvSpPr txBox="1"/>
          <p:nvPr/>
        </p:nvSpPr>
        <p:spPr>
          <a:xfrm>
            <a:off x="6601495" y="6019140"/>
            <a:ext cx="2009204"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Teeth Anatomy</a:t>
            </a:r>
            <a:endParaRPr lang="en-GB" sz="2000" b="1" dirty="0"/>
          </a:p>
        </p:txBody>
      </p:sp>
      <p:sp>
        <p:nvSpPr>
          <p:cNvPr id="14" name="TextBox 13">
            <a:hlinkClick r:id="rId7" action="ppaction://hlinksldjump"/>
          </p:cNvPr>
          <p:cNvSpPr txBox="1"/>
          <p:nvPr/>
        </p:nvSpPr>
        <p:spPr>
          <a:xfrm>
            <a:off x="5861870" y="572570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98582724"/>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0" cy="5355312"/>
          </a:xfrm>
          <a:prstGeom prst="rect">
            <a:avLst/>
          </a:prstGeom>
        </p:spPr>
        <p:txBody>
          <a:bodyPr wrap="square">
            <a:spAutoFit/>
          </a:bodyPr>
          <a:lstStyle/>
          <a:p>
            <a:pPr>
              <a:buClr>
                <a:srgbClr val="0070C0"/>
              </a:buClr>
              <a:buSzPct val="80000"/>
            </a:pPr>
            <a:r>
              <a:rPr lang="en-US" b="1" dirty="0" smtClean="0">
                <a:solidFill>
                  <a:srgbClr val="C00000"/>
                </a:solidFill>
              </a:rPr>
              <a:t>Dental </a:t>
            </a:r>
            <a:r>
              <a:rPr lang="en-US" b="1" dirty="0">
                <a:solidFill>
                  <a:srgbClr val="C00000"/>
                </a:solidFill>
              </a:rPr>
              <a:t>decay</a:t>
            </a:r>
          </a:p>
          <a:p>
            <a:pPr marL="361950" indent="-361950">
              <a:buClr>
                <a:srgbClr val="0070C0"/>
              </a:buClr>
              <a:buSzPct val="80000"/>
              <a:buFont typeface="Wingdings 3" panose="05040102010807070707" pitchFamily="18" charset="2"/>
              <a:buChar char=""/>
            </a:pPr>
            <a:r>
              <a:rPr lang="en-US" dirty="0"/>
              <a:t>Tooth decay and gum disease are common problems. Both are caused by bacteria. You have large numbers of bacteria living in your mouth, most of which are harmless. </a:t>
            </a:r>
            <a:endParaRPr lang="en-US" dirty="0" smtClean="0"/>
          </a:p>
          <a:p>
            <a:pPr marL="361950" indent="-361950">
              <a:buClr>
                <a:srgbClr val="0070C0"/>
              </a:buClr>
              <a:buSzPct val="80000"/>
              <a:buFont typeface="Wingdings 3" panose="05040102010807070707" pitchFamily="18" charset="2"/>
              <a:buChar char=""/>
            </a:pPr>
            <a:r>
              <a:rPr lang="en-US" dirty="0" smtClean="0"/>
              <a:t>However</a:t>
            </a:r>
            <a:r>
              <a:rPr lang="en-US" dirty="0"/>
              <a:t>, some of these bacteria, together with substances from your saliva, form a sticky film over your teeth, especially next to the gums and in between the teeth. This is called plaque.</a:t>
            </a:r>
          </a:p>
          <a:p>
            <a:pPr marL="361950" indent="-361950">
              <a:buClr>
                <a:srgbClr val="0070C0"/>
              </a:buClr>
              <a:buSzPct val="80000"/>
              <a:buFont typeface="Wingdings 3" panose="05040102010807070707" pitchFamily="18" charset="2"/>
              <a:buChar char=""/>
            </a:pPr>
            <a:r>
              <a:rPr lang="en-US" dirty="0"/>
              <a:t>Plaque is soft and easy to remove at first, but if it is left it hardens to form tartar, which cannot be removed by brushing</a:t>
            </a:r>
            <a:r>
              <a:rPr lang="en-US" dirty="0" smtClean="0"/>
              <a:t>.</a:t>
            </a:r>
          </a:p>
          <a:p>
            <a:pPr>
              <a:buClr>
                <a:srgbClr val="0070C0"/>
              </a:buClr>
              <a:buSzPct val="80000"/>
            </a:pPr>
            <a:r>
              <a:rPr lang="en-US" b="1" dirty="0">
                <a:solidFill>
                  <a:srgbClr val="C00000"/>
                </a:solidFill>
              </a:rPr>
              <a:t>Gum disease</a:t>
            </a:r>
          </a:p>
          <a:p>
            <a:pPr marL="361950" indent="-361950">
              <a:buClr>
                <a:srgbClr val="0070C0"/>
              </a:buClr>
              <a:buSzPct val="80000"/>
              <a:buFont typeface="Wingdings 3" panose="05040102010807070707" pitchFamily="18" charset="2"/>
              <a:buChar char=""/>
            </a:pPr>
            <a:r>
              <a:rPr lang="en-US" dirty="0"/>
              <a:t>If plaque is not removed, the bacteria in it may infect the gums. The gums swell, become inflamed, and may </a:t>
            </a:r>
            <a:r>
              <a:rPr lang="en-US" dirty="0" smtClean="0"/>
              <a:t/>
            </a:r>
            <a:br>
              <a:rPr lang="en-US" dirty="0" smtClean="0"/>
            </a:br>
            <a:r>
              <a:rPr lang="en-US" dirty="0" smtClean="0"/>
              <a:t>bleed </a:t>
            </a:r>
            <a:r>
              <a:rPr lang="en-US" dirty="0"/>
              <a:t>when you brush your </a:t>
            </a:r>
            <a:r>
              <a:rPr lang="en-US" dirty="0" smtClean="0"/>
              <a:t/>
            </a:r>
            <a:br>
              <a:rPr lang="en-US" dirty="0" smtClean="0"/>
            </a:br>
            <a:r>
              <a:rPr lang="en-US" dirty="0" smtClean="0"/>
              <a:t>teeth</a:t>
            </a:r>
            <a:r>
              <a:rPr lang="en-US" dirty="0"/>
              <a:t>. This is usually painless, </a:t>
            </a:r>
            <a:r>
              <a:rPr lang="en-US" dirty="0" smtClean="0"/>
              <a:t/>
            </a:r>
            <a:br>
              <a:rPr lang="en-US" dirty="0" smtClean="0"/>
            </a:br>
            <a:r>
              <a:rPr lang="en-US" dirty="0" smtClean="0"/>
              <a:t>but </a:t>
            </a:r>
            <a:r>
              <a:rPr lang="en-US" dirty="0"/>
              <a:t>if the bacteria are allowed </a:t>
            </a:r>
            <a:r>
              <a:rPr lang="en-US" dirty="0" smtClean="0"/>
              <a:t/>
            </a:r>
            <a:br>
              <a:rPr lang="en-US" dirty="0" smtClean="0"/>
            </a:br>
            <a:r>
              <a:rPr lang="en-US" dirty="0" smtClean="0"/>
              <a:t>to </a:t>
            </a:r>
            <a:r>
              <a:rPr lang="en-US" dirty="0"/>
              <a:t>spread they may work down </a:t>
            </a:r>
            <a:r>
              <a:rPr lang="en-US" dirty="0" smtClean="0"/>
              <a:t/>
            </a:r>
            <a:br>
              <a:rPr lang="en-US" dirty="0" smtClean="0"/>
            </a:br>
            <a:r>
              <a:rPr lang="en-US" dirty="0" smtClean="0"/>
              <a:t>around </a:t>
            </a:r>
            <a:r>
              <a:rPr lang="en-US" dirty="0"/>
              <a:t>the </a:t>
            </a:r>
            <a:r>
              <a:rPr lang="en-US" dirty="0" smtClean="0"/>
              <a:t>tooth</a:t>
            </a:r>
            <a:r>
              <a:rPr lang="en-US" dirty="0"/>
              <a:t> root</a:t>
            </a:r>
            <a:r>
              <a:rPr lang="en-US" dirty="0" smtClean="0"/>
              <a:t>. </a:t>
            </a:r>
            <a:r>
              <a:rPr lang="en-US" dirty="0"/>
              <a:t>The </a:t>
            </a:r>
            <a:r>
              <a:rPr lang="en-US" dirty="0" smtClean="0"/>
              <a:t/>
            </a:r>
            <a:br>
              <a:rPr lang="en-US" dirty="0" smtClean="0"/>
            </a:br>
            <a:r>
              <a:rPr lang="en-US" dirty="0" smtClean="0"/>
              <a:t>tooth </a:t>
            </a:r>
            <a:r>
              <a:rPr lang="en-US" dirty="0"/>
              <a:t>becomes loose, and </a:t>
            </a:r>
            <a:r>
              <a:rPr lang="en-US" dirty="0" smtClean="0"/>
              <a:t/>
            </a:r>
            <a:br>
              <a:rPr lang="en-US" dirty="0" smtClean="0"/>
            </a:br>
            <a:r>
              <a:rPr lang="en-US" dirty="0" smtClean="0"/>
              <a:t>needs </a:t>
            </a:r>
            <a:r>
              <a:rPr lang="en-US" dirty="0"/>
              <a:t>removing (Figure 7.14</a:t>
            </a:r>
            <a:r>
              <a:rPr lang="en-US" dirty="0" smtClean="0"/>
              <a:t>).</a:t>
            </a:r>
            <a:endParaRPr lang="en-US"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 - Types</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81</a:t>
            </a:r>
            <a:endParaRPr lang="en-GB" sz="1000" b="1" dirty="0">
              <a:latin typeface="Arial" panose="020B0604020202020204" pitchFamily="34" charset="0"/>
              <a:cs typeface="Arial" panose="020B0604020202020204" pitchFamily="34" charset="0"/>
            </a:endParaRPr>
          </a:p>
        </p:txBody>
      </p:sp>
      <p:pic>
        <p:nvPicPr>
          <p:cNvPr id="9" name="Picture 6" descr="Image result for gum disease stages"/>
          <p:cNvPicPr>
            <a:picLocks noChangeAspect="1" noChangeArrowheads="1"/>
          </p:cNvPicPr>
          <p:nvPr/>
        </p:nvPicPr>
        <p:blipFill rotWithShape="1">
          <a:blip r:embed="rId3">
            <a:extLst>
              <a:ext uri="{28A0092B-C50C-407E-A947-70E740481C1C}">
                <a14:useLocalDpi xmlns:a14="http://schemas.microsoft.com/office/drawing/2010/main" val="0"/>
              </a:ext>
            </a:extLst>
          </a:blip>
          <a:srcRect l="3073" t="33371" r="2890" b="12293"/>
          <a:stretch/>
        </p:blipFill>
        <p:spPr bwMode="auto">
          <a:xfrm>
            <a:off x="3783040" y="4365104"/>
            <a:ext cx="5109439" cy="230425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4" action="ppaction://hlinksldjump"/>
          </p:cNvPr>
          <p:cNvSpPr txBox="1"/>
          <p:nvPr/>
        </p:nvSpPr>
        <p:spPr>
          <a:xfrm>
            <a:off x="8310142" y="177281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46540084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988840"/>
            <a:ext cx="6552728" cy="4801314"/>
          </a:xfrm>
          <a:prstGeom prst="rect">
            <a:avLst/>
          </a:prstGeom>
        </p:spPr>
        <p:txBody>
          <a:bodyPr wrap="square">
            <a:spAutoFit/>
          </a:bodyPr>
          <a:lstStyle/>
          <a:p>
            <a:pPr>
              <a:buClr>
                <a:srgbClr val="0070C0"/>
              </a:buClr>
              <a:buSzPct val="80000"/>
            </a:pPr>
            <a:r>
              <a:rPr lang="en-US" b="1" dirty="0" smtClean="0">
                <a:solidFill>
                  <a:srgbClr val="C00000"/>
                </a:solidFill>
              </a:rPr>
              <a:t>Tooth </a:t>
            </a:r>
            <a:r>
              <a:rPr lang="en-US" b="1" dirty="0">
                <a:solidFill>
                  <a:srgbClr val="C00000"/>
                </a:solidFill>
              </a:rPr>
              <a:t>decay</a:t>
            </a:r>
          </a:p>
          <a:p>
            <a:pPr marL="361950" indent="-361950">
              <a:buClr>
                <a:srgbClr val="0070C0"/>
              </a:buClr>
              <a:buSzPct val="80000"/>
              <a:buFont typeface="Wingdings 3" panose="05040102010807070707" pitchFamily="18" charset="2"/>
              <a:buChar char=""/>
            </a:pPr>
            <a:r>
              <a:rPr lang="en-US" dirty="0"/>
              <a:t>If sugar is left on the teeth, bacteria in the plaque will feed on it. They use it in respiration, changing it into acid. The acid gradually dissolves the enamel covering the tooth, and works its way into the dentine (Figure 7.15). Dentine is dissolved away more rapidly than the enamel. If nothing is done about it, the tooth will eventually have to be taken out.</a:t>
            </a:r>
          </a:p>
          <a:p>
            <a:pPr marL="361950" indent="-361950">
              <a:buClr>
                <a:srgbClr val="0070C0"/>
              </a:buClr>
              <a:buSzPct val="80000"/>
              <a:buFont typeface="Wingdings 3" panose="05040102010807070707" pitchFamily="18" charset="2"/>
              <a:buChar char=""/>
            </a:pPr>
            <a:r>
              <a:rPr lang="en-US" dirty="0"/>
              <a:t>There are several easy things which you can do to keep your teeth and gums healthy and free from pain.</a:t>
            </a:r>
          </a:p>
          <a:p>
            <a:pPr marL="361950" indent="-361950">
              <a:buClr>
                <a:srgbClr val="0070C0"/>
              </a:buClr>
              <a:buSzPct val="100000"/>
              <a:buFont typeface="+mj-lt"/>
              <a:buAutoNum type="arabicPeriod"/>
            </a:pPr>
            <a:r>
              <a:rPr lang="en-US" dirty="0" smtClean="0"/>
              <a:t>Don’t </a:t>
            </a:r>
            <a:r>
              <a:rPr lang="en-US" dirty="0"/>
              <a:t>eat too much sugar. If you never eat any sugar, you will not have tooth decay. But nearly everyone enjoys sweet foods, and if you are careful you can still eat them without damaging your teeth. </a:t>
            </a:r>
            <a:br>
              <a:rPr lang="en-US" dirty="0"/>
            </a:br>
            <a:r>
              <a:rPr lang="en-US" dirty="0" smtClean="0"/>
              <a:t>The </a:t>
            </a:r>
            <a:r>
              <a:rPr lang="en-US" dirty="0"/>
              <a:t>rule is to eat sweet things only once or twice a day, preferably with your meals. The worst thing you can do is to suck or chew sweet things all day long. And don’t forget that many drinks also contain a lot of sugar.</a:t>
            </a:r>
            <a:endParaRPr lang="en-US" dirty="0" smtClean="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 - Types</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82</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9512" y="1124744"/>
            <a:ext cx="6552728" cy="769441"/>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7.2</a:t>
            </a:r>
          </a:p>
          <a:p>
            <a:pPr marL="342900" indent="-342900">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hlinkClick r:id="rId3" action="ppaction://hlinkfile"/>
              </a:rPr>
              <a:t>Checking your teeth</a:t>
            </a:r>
            <a:endParaRPr lang="en-US" sz="2200" dirty="0">
              <a:latin typeface="Arial" panose="020B0604020202020204" pitchFamily="34" charset="0"/>
              <a:cs typeface="Arial" panose="020B0604020202020204" pitchFamily="34" charset="0"/>
            </a:endParaRPr>
          </a:p>
        </p:txBody>
      </p:sp>
      <p:sp>
        <p:nvSpPr>
          <p:cNvPr id="7" name="Oval 6"/>
          <p:cNvSpPr/>
          <p:nvPr/>
        </p:nvSpPr>
        <p:spPr>
          <a:xfrm rot="1078849">
            <a:off x="6448899"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a:stretch>
            <a:fillRect/>
          </a:stretch>
        </p:blipFill>
        <p:spPr>
          <a:xfrm>
            <a:off x="7236296" y="1124745"/>
            <a:ext cx="1607535" cy="1728192"/>
          </a:xfrm>
          <a:prstGeom prst="rect">
            <a:avLst/>
          </a:prstGeom>
        </p:spPr>
      </p:pic>
      <p:sp>
        <p:nvSpPr>
          <p:cNvPr id="3" name="Rectangle 2"/>
          <p:cNvSpPr/>
          <p:nvPr/>
        </p:nvSpPr>
        <p:spPr>
          <a:xfrm>
            <a:off x="6778732" y="2852936"/>
            <a:ext cx="2101562" cy="765200"/>
          </a:xfrm>
          <a:prstGeom prst="rect">
            <a:avLst/>
          </a:prstGeom>
        </p:spPr>
        <p:txBody>
          <a:bodyPr wrap="square" lIns="36000" tIns="36000" rIns="36000" bIns="36000">
            <a:spAutoFit/>
          </a:bodyPr>
          <a:lstStyle/>
          <a:p>
            <a:pPr indent="266700">
              <a:buFont typeface="+mj-lt"/>
              <a:buAutoNum type="arabicPeriod"/>
            </a:pPr>
            <a:r>
              <a:rPr lang="en-US" sz="1500" dirty="0" smtClean="0"/>
              <a:t>Particles </a:t>
            </a:r>
            <a:r>
              <a:rPr lang="en-US" sz="1500" dirty="0"/>
              <a:t>of sugary foods get trapped in cracks in the teeth.</a:t>
            </a:r>
            <a:endParaRPr lang="en-GB" sz="1500" dirty="0"/>
          </a:p>
        </p:txBody>
      </p:sp>
      <p:pic>
        <p:nvPicPr>
          <p:cNvPr id="8" name="Picture 7"/>
          <p:cNvPicPr>
            <a:picLocks noChangeAspect="1"/>
          </p:cNvPicPr>
          <p:nvPr/>
        </p:nvPicPr>
        <p:blipFill>
          <a:blip r:embed="rId5"/>
          <a:stretch>
            <a:fillRect/>
          </a:stretch>
        </p:blipFill>
        <p:spPr>
          <a:xfrm>
            <a:off x="7236296" y="3618136"/>
            <a:ext cx="1612370" cy="1944428"/>
          </a:xfrm>
          <a:prstGeom prst="rect">
            <a:avLst/>
          </a:prstGeom>
        </p:spPr>
      </p:pic>
      <p:sp>
        <p:nvSpPr>
          <p:cNvPr id="11" name="Rectangle 10"/>
          <p:cNvSpPr/>
          <p:nvPr/>
        </p:nvSpPr>
        <p:spPr>
          <a:xfrm>
            <a:off x="6732240" y="5593188"/>
            <a:ext cx="2148053" cy="996033"/>
          </a:xfrm>
          <a:prstGeom prst="rect">
            <a:avLst/>
          </a:prstGeom>
        </p:spPr>
        <p:txBody>
          <a:bodyPr wrap="square" lIns="36000" tIns="36000" rIns="36000" bIns="36000">
            <a:spAutoFit/>
          </a:bodyPr>
          <a:lstStyle/>
          <a:p>
            <a:pPr indent="266700">
              <a:buFont typeface="+mj-lt"/>
              <a:buAutoNum type="arabicPeriod" startAt="2"/>
            </a:pPr>
            <a:r>
              <a:rPr lang="en-US" sz="1500" dirty="0"/>
              <a:t>Bacteria feeding on the sugar form acids, which dissolve a hole in the enamel and dentine.</a:t>
            </a:r>
            <a:endParaRPr lang="en-GB" sz="1500" dirty="0"/>
          </a:p>
        </p:txBody>
      </p:sp>
      <p:sp>
        <p:nvSpPr>
          <p:cNvPr id="12" name="TextBox 11">
            <a:hlinkClick r:id="rId6" action="ppaction://hlinksldjump"/>
          </p:cNvPr>
          <p:cNvSpPr txBox="1"/>
          <p:nvPr/>
        </p:nvSpPr>
        <p:spPr>
          <a:xfrm>
            <a:off x="6588224" y="407707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43768958"/>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6120680" cy="5539978"/>
          </a:xfrm>
          <a:prstGeom prst="rect">
            <a:avLst/>
          </a:prstGeom>
        </p:spPr>
        <p:txBody>
          <a:bodyPr wrap="square">
            <a:spAutoFit/>
          </a:bodyPr>
          <a:lstStyle/>
          <a:p>
            <a:pPr>
              <a:buClr>
                <a:srgbClr val="0070C0"/>
              </a:buClr>
              <a:buSzPct val="80000"/>
            </a:pPr>
            <a:r>
              <a:rPr lang="en-US" b="1" dirty="0" smtClean="0">
                <a:solidFill>
                  <a:srgbClr val="C00000"/>
                </a:solidFill>
              </a:rPr>
              <a:t>Tooth </a:t>
            </a:r>
            <a:r>
              <a:rPr lang="en-US" b="1" dirty="0">
                <a:solidFill>
                  <a:srgbClr val="C00000"/>
                </a:solidFill>
              </a:rPr>
              <a:t>decay</a:t>
            </a:r>
          </a:p>
          <a:p>
            <a:pPr marL="361950" indent="-361950">
              <a:buClr>
                <a:srgbClr val="0070C0"/>
              </a:buClr>
              <a:buSzPct val="100000"/>
              <a:buFont typeface="+mj-lt"/>
              <a:buAutoNum type="arabicPeriod" startAt="2"/>
            </a:pPr>
            <a:r>
              <a:rPr lang="en-US" sz="2400" dirty="0"/>
              <a:t>Use a fluoride toothpaste regularly. Fluoride makes your teeth more resistant to decay. Drinking water which contains fluoride, or brushing teeth with a fluoride toothpaste, makes it much less likely that you will have to have teeth filled or extracted. Regular and thorough brushing also helps to remove plaque, which will prevent gum disease and reduce decay.</a:t>
            </a:r>
          </a:p>
          <a:p>
            <a:pPr marL="361950" indent="-361950">
              <a:buClr>
                <a:srgbClr val="0070C0"/>
              </a:buClr>
              <a:buSzPct val="100000"/>
              <a:buFont typeface="+mj-lt"/>
              <a:buAutoNum type="arabicPeriod" startAt="2"/>
            </a:pPr>
            <a:r>
              <a:rPr lang="en-US" sz="2400" dirty="0" smtClean="0"/>
              <a:t>Make </a:t>
            </a:r>
            <a:r>
              <a:rPr lang="en-US" sz="2400" dirty="0"/>
              <a:t>regular visits to a dentist. Regular dental check-ups will make sure that any gum disease or tooth decay is stopped before it really gets a hold.</a:t>
            </a:r>
            <a:endParaRPr lang="en-US" sz="2400" dirty="0" smtClean="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a:t>
            </a:r>
            <a:r>
              <a:rPr lang="en-US" sz="4000" dirty="0"/>
              <a:t>– </a:t>
            </a:r>
            <a:r>
              <a:rPr lang="en-US" sz="4000" dirty="0" smtClean="0"/>
              <a:t>Teeth - Types</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82</a:t>
            </a:r>
            <a:endParaRPr lang="en-GB" sz="1000" b="1" dirty="0">
              <a:latin typeface="Arial" panose="020B0604020202020204" pitchFamily="34" charset="0"/>
              <a:cs typeface="Arial" panose="020B0604020202020204" pitchFamily="34" charset="0"/>
            </a:endParaRPr>
          </a:p>
        </p:txBody>
      </p:sp>
      <p:sp>
        <p:nvSpPr>
          <p:cNvPr id="3" name="Rectangle 2"/>
          <p:cNvSpPr/>
          <p:nvPr/>
        </p:nvSpPr>
        <p:spPr>
          <a:xfrm>
            <a:off x="6516216" y="2636912"/>
            <a:ext cx="2364078" cy="996033"/>
          </a:xfrm>
          <a:prstGeom prst="rect">
            <a:avLst/>
          </a:prstGeom>
        </p:spPr>
        <p:txBody>
          <a:bodyPr wrap="square" lIns="36000" tIns="36000" rIns="36000" bIns="36000">
            <a:spAutoFit/>
          </a:bodyPr>
          <a:lstStyle/>
          <a:p>
            <a:pPr indent="266700">
              <a:buFont typeface="+mj-lt"/>
              <a:buAutoNum type="arabicPeriod" startAt="3"/>
            </a:pPr>
            <a:r>
              <a:rPr lang="en-US" sz="1500" dirty="0"/>
              <a:t>There are nerves in the pulp cavity, so the tooth becomes very painful if the infection gets this far.</a:t>
            </a:r>
            <a:endParaRPr lang="en-GB" sz="1500" dirty="0"/>
          </a:p>
        </p:txBody>
      </p:sp>
      <p:sp>
        <p:nvSpPr>
          <p:cNvPr id="11" name="Rectangle 10"/>
          <p:cNvSpPr/>
          <p:nvPr/>
        </p:nvSpPr>
        <p:spPr>
          <a:xfrm>
            <a:off x="6516216" y="5445224"/>
            <a:ext cx="2364077" cy="1226865"/>
          </a:xfrm>
          <a:prstGeom prst="rect">
            <a:avLst/>
          </a:prstGeom>
        </p:spPr>
        <p:txBody>
          <a:bodyPr wrap="square" lIns="36000" tIns="36000" rIns="36000" bIns="36000">
            <a:spAutoFit/>
          </a:bodyPr>
          <a:lstStyle/>
          <a:p>
            <a:pPr indent="266700">
              <a:buFont typeface="+mj-lt"/>
              <a:buAutoNum type="arabicPeriod" startAt="4"/>
            </a:pPr>
            <a:r>
              <a:rPr lang="en-US" sz="1500" dirty="0"/>
              <a:t>The infection can spread rapidly through the pulp cavity, and may form an abscess at the root of the tooth.</a:t>
            </a:r>
            <a:endParaRPr lang="en-GB" sz="1500" dirty="0"/>
          </a:p>
        </p:txBody>
      </p:sp>
      <p:pic>
        <p:nvPicPr>
          <p:cNvPr id="9" name="Picture 8"/>
          <p:cNvPicPr>
            <a:picLocks noChangeAspect="1"/>
          </p:cNvPicPr>
          <p:nvPr/>
        </p:nvPicPr>
        <p:blipFill>
          <a:blip r:embed="rId3"/>
          <a:stretch>
            <a:fillRect/>
          </a:stretch>
        </p:blipFill>
        <p:spPr>
          <a:xfrm>
            <a:off x="7164288" y="1124744"/>
            <a:ext cx="1185098" cy="1512168"/>
          </a:xfrm>
          <a:prstGeom prst="rect">
            <a:avLst/>
          </a:prstGeom>
        </p:spPr>
      </p:pic>
      <p:pic>
        <p:nvPicPr>
          <p:cNvPr id="10" name="Picture 9"/>
          <p:cNvPicPr>
            <a:picLocks noChangeAspect="1"/>
          </p:cNvPicPr>
          <p:nvPr/>
        </p:nvPicPr>
        <p:blipFill>
          <a:blip r:embed="rId4"/>
          <a:stretch>
            <a:fillRect/>
          </a:stretch>
        </p:blipFill>
        <p:spPr>
          <a:xfrm>
            <a:off x="7067364" y="3717031"/>
            <a:ext cx="1282022" cy="1753121"/>
          </a:xfrm>
          <a:prstGeom prst="rect">
            <a:avLst/>
          </a:prstGeom>
        </p:spPr>
      </p:pic>
      <p:sp>
        <p:nvSpPr>
          <p:cNvPr id="13" name="TextBox 12">
            <a:hlinkClick r:id="rId5" action="ppaction://hlinksldjump"/>
          </p:cNvPr>
          <p:cNvSpPr txBox="1"/>
          <p:nvPr/>
        </p:nvSpPr>
        <p:spPr>
          <a:xfrm>
            <a:off x="6372200" y="414908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293417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80</a:t>
            </a:r>
            <a:endParaRPr lang="en-GB" sz="960" b="1" dirty="0">
              <a:latin typeface="Arial" panose="020B0604020202020204" pitchFamily="34" charset="0"/>
              <a:cs typeface="Arial" panose="020B0604020202020204" pitchFamily="34" charset="0"/>
            </a:endParaRPr>
          </a:p>
        </p:txBody>
      </p:sp>
      <p:sp>
        <p:nvSpPr>
          <p:cNvPr id="24" name="Rectangle 23"/>
          <p:cNvSpPr/>
          <p:nvPr/>
        </p:nvSpPr>
        <p:spPr>
          <a:xfrm>
            <a:off x="179512" y="1125899"/>
            <a:ext cx="8699936" cy="5479962"/>
          </a:xfrm>
          <a:prstGeom prst="rect">
            <a:avLst/>
          </a:prstGeom>
          <a:solidFill>
            <a:srgbClr val="F5FC9A"/>
          </a:solidFill>
          <a:ln w="57150">
            <a:solidFill>
              <a:srgbClr val="002060"/>
            </a:solidFill>
          </a:ln>
        </p:spPr>
        <p:txBody>
          <a:bodyPr wrap="square">
            <a:spAutoFit/>
          </a:bodyPr>
          <a:lstStyle/>
          <a:p>
            <a:pPr marL="1173163" indent="-1173163">
              <a:buClr>
                <a:srgbClr val="0070C0"/>
              </a:buClr>
              <a:tabLst>
                <a:tab pos="4300538" algn="l"/>
              </a:tabLst>
            </a:pPr>
            <a:r>
              <a:rPr lang="en-US" sz="3890" b="1" dirty="0" smtClean="0"/>
              <a:t>7.11</a:t>
            </a:r>
            <a:r>
              <a:rPr lang="en-US" sz="3890" dirty="0" smtClean="0"/>
              <a:t> 	What </a:t>
            </a:r>
            <a:r>
              <a:rPr lang="en-US" sz="3890" dirty="0"/>
              <a:t>are incisors, and what are they used for?</a:t>
            </a:r>
          </a:p>
          <a:p>
            <a:pPr marL="1173163" indent="-1173163">
              <a:buClr>
                <a:srgbClr val="0070C0"/>
              </a:buClr>
              <a:tabLst>
                <a:tab pos="4300538" algn="l"/>
              </a:tabLst>
            </a:pPr>
            <a:r>
              <a:rPr lang="en-US" sz="3890" b="1" dirty="0" smtClean="0"/>
              <a:t>7.12</a:t>
            </a:r>
            <a:r>
              <a:rPr lang="en-US" sz="3890" dirty="0" smtClean="0"/>
              <a:t>	Describe </a:t>
            </a:r>
            <a:r>
              <a:rPr lang="en-US" sz="3890" dirty="0"/>
              <a:t>two ways in which mammals’ teeth differ from those of other animals.</a:t>
            </a:r>
          </a:p>
          <a:p>
            <a:pPr marL="1173163" indent="-1173163">
              <a:buClr>
                <a:srgbClr val="0070C0"/>
              </a:buClr>
              <a:tabLst>
                <a:tab pos="4300538" algn="l"/>
              </a:tabLst>
            </a:pPr>
            <a:r>
              <a:rPr lang="en-US" sz="3890" b="1" dirty="0"/>
              <a:t>7.13</a:t>
            </a:r>
            <a:r>
              <a:rPr lang="en-US" sz="3890" dirty="0"/>
              <a:t> </a:t>
            </a:r>
            <a:r>
              <a:rPr lang="en-US" sz="3890" dirty="0" smtClean="0"/>
              <a:t>	What </a:t>
            </a:r>
            <a:r>
              <a:rPr lang="en-US" sz="3890" dirty="0"/>
              <a:t>is plaque?</a:t>
            </a:r>
          </a:p>
          <a:p>
            <a:pPr marL="1162050" indent="-1162050">
              <a:buClr>
                <a:srgbClr val="0070C0"/>
              </a:buClr>
              <a:tabLst>
                <a:tab pos="4300538" algn="l"/>
              </a:tabLst>
            </a:pPr>
            <a:r>
              <a:rPr lang="en-US" sz="3890" b="1" dirty="0" smtClean="0"/>
              <a:t>7.14</a:t>
            </a:r>
            <a:r>
              <a:rPr lang="en-US" sz="3890" dirty="0" smtClean="0"/>
              <a:t>	Explain </a:t>
            </a:r>
            <a:r>
              <a:rPr lang="en-US" sz="3890" dirty="0"/>
              <a:t>how plaque can </a:t>
            </a:r>
            <a:r>
              <a:rPr lang="en-US" sz="3890" dirty="0" smtClean="0"/>
              <a:t>cause: </a:t>
            </a:r>
            <a:br>
              <a:rPr lang="en-US" sz="3890" dirty="0" smtClean="0"/>
            </a:br>
            <a:r>
              <a:rPr lang="en-US" sz="3890" b="1" dirty="0" smtClean="0"/>
              <a:t>a</a:t>
            </a:r>
            <a:r>
              <a:rPr lang="en-US" sz="3890" dirty="0" smtClean="0"/>
              <a:t> </a:t>
            </a:r>
            <a:r>
              <a:rPr lang="en-US" sz="3890" dirty="0"/>
              <a:t>gum disease and </a:t>
            </a:r>
            <a:r>
              <a:rPr lang="en-IE" sz="3890" dirty="0" smtClean="0"/>
              <a:t/>
            </a:r>
            <a:br>
              <a:rPr lang="en-IE" sz="3890" dirty="0" smtClean="0"/>
            </a:br>
            <a:r>
              <a:rPr lang="en-US" sz="3890" b="1" dirty="0" smtClean="0"/>
              <a:t>b</a:t>
            </a:r>
            <a:r>
              <a:rPr lang="en-US" sz="3890" dirty="0" smtClean="0"/>
              <a:t> </a:t>
            </a:r>
            <a:r>
              <a:rPr lang="en-US" sz="3890" dirty="0"/>
              <a:t>tooth decay.</a:t>
            </a:r>
          </a:p>
        </p:txBody>
      </p:sp>
      <p:sp>
        <p:nvSpPr>
          <p:cNvPr id="26" name="TextBox 25">
            <a:hlinkClick r:id="rId3" action="ppaction://hlinkfile"/>
          </p:cNvPr>
          <p:cNvSpPr txBox="1"/>
          <p:nvPr/>
        </p:nvSpPr>
        <p:spPr>
          <a:xfrm>
            <a:off x="8100392" y="5530006"/>
            <a:ext cx="723275" cy="923330"/>
          </a:xfrm>
          <a:prstGeom prst="rect">
            <a:avLst/>
          </a:prstGeom>
          <a:noFill/>
        </p:spPr>
        <p:txBody>
          <a:bodyPr wrap="none" rtlCol="0">
            <a:spAutoFit/>
          </a:bodyPr>
          <a:lstStyle/>
          <a:p>
            <a:r>
              <a:rPr lang="en-GB" sz="5400" b="1" dirty="0" smtClean="0">
                <a:solidFill>
                  <a:srgbClr val="FF0000"/>
                </a:solidFill>
              </a:rPr>
              <a:t>Q</a:t>
            </a:r>
            <a:endParaRPr lang="en-GB" sz="2000" b="1" dirty="0">
              <a:solidFill>
                <a:srgbClr val="FF0000"/>
              </a:solidFill>
            </a:endParaRPr>
          </a:p>
        </p:txBody>
      </p:sp>
      <p:sp>
        <p:nvSpPr>
          <p:cNvPr id="8" name="Oval 7"/>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0"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7.3 – Teeth - Questions</a:t>
            </a:r>
            <a:endParaRPr lang="en-US" sz="4000" dirty="0"/>
          </a:p>
        </p:txBody>
      </p:sp>
      <p:sp>
        <p:nvSpPr>
          <p:cNvPr id="7" name="TextBox 6">
            <a:hlinkClick r:id="rId4" action="ppaction://hlinksldjump"/>
          </p:cNvPr>
          <p:cNvSpPr txBox="1"/>
          <p:nvPr/>
        </p:nvSpPr>
        <p:spPr>
          <a:xfrm>
            <a:off x="8172400" y="371703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62930072"/>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712968" cy="5509200"/>
          </a:xfrm>
          <a:prstGeom prst="rect">
            <a:avLst/>
          </a:prstGeom>
        </p:spPr>
        <p:txBody>
          <a:bodyPr wrap="square">
            <a:spAutoFit/>
          </a:bodyPr>
          <a:lstStyle/>
          <a:p>
            <a:pPr>
              <a:buClr>
                <a:srgbClr val="0070C0"/>
              </a:buClr>
              <a:buSzPct val="100000"/>
            </a:pPr>
            <a:r>
              <a:rPr lang="en-US" sz="2200" b="1" dirty="0" smtClean="0">
                <a:solidFill>
                  <a:srgbClr val="C00000"/>
                </a:solidFill>
              </a:rPr>
              <a:t>The </a:t>
            </a:r>
            <a:r>
              <a:rPr lang="en-US" sz="2200" b="1" dirty="0">
                <a:solidFill>
                  <a:srgbClr val="C00000"/>
                </a:solidFill>
              </a:rPr>
              <a:t>alimentary canal</a:t>
            </a:r>
          </a:p>
          <a:p>
            <a:pPr marL="361950" indent="-361950">
              <a:buClr>
                <a:srgbClr val="0070C0"/>
              </a:buClr>
              <a:buSzPct val="80000"/>
              <a:buFont typeface="Arial" panose="020B0604020202020204" pitchFamily="34" charset="0"/>
              <a:buChar char="►"/>
            </a:pPr>
            <a:r>
              <a:rPr lang="en-US" sz="2200" dirty="0"/>
              <a:t>The alimentary canal is a long tube which runs from the mouth to the anus. It is part of the digestive system. The digestive system also includes the liver and the </a:t>
            </a:r>
            <a:r>
              <a:rPr lang="en-US" sz="2200" dirty="0" smtClean="0"/>
              <a:t>pancreas.</a:t>
            </a:r>
          </a:p>
          <a:p>
            <a:pPr marL="361950" indent="-361950">
              <a:buClr>
                <a:srgbClr val="0070C0"/>
              </a:buClr>
              <a:buSzPct val="80000"/>
              <a:buFont typeface="Arial" panose="020B0604020202020204" pitchFamily="34" charset="0"/>
              <a:buChar char="►"/>
            </a:pPr>
            <a:r>
              <a:rPr lang="en-US" sz="2200" dirty="0"/>
              <a:t>The wall of the alimentary canal contains muscles, which contract and relax to make food move along. This movement is called peristalsis (Figure 7.16).</a:t>
            </a:r>
          </a:p>
          <a:p>
            <a:pPr marL="361950" indent="-361950">
              <a:buClr>
                <a:srgbClr val="0070C0"/>
              </a:buClr>
              <a:buSzPct val="80000"/>
              <a:buFont typeface="Arial" panose="020B0604020202020204" pitchFamily="34" charset="0"/>
              <a:buChar char="►"/>
            </a:pPr>
            <a:r>
              <a:rPr lang="en-US" sz="2200" dirty="0" smtClean="0"/>
              <a:t>Sometimes</a:t>
            </a:r>
            <a:r>
              <a:rPr lang="en-US" sz="2200" dirty="0"/>
              <a:t>, it is necessary to keep the food in one part of the alimentary canal for a </a:t>
            </a:r>
            <a:r>
              <a:rPr lang="en-US" sz="2200" dirty="0" smtClean="0"/>
              <a:t/>
            </a:r>
            <a:br>
              <a:rPr lang="en-US" sz="2200" dirty="0" smtClean="0"/>
            </a:br>
            <a:r>
              <a:rPr lang="en-US" sz="2200" dirty="0" smtClean="0"/>
              <a:t>while</a:t>
            </a:r>
            <a:r>
              <a:rPr lang="en-US" sz="2200" dirty="0"/>
              <a:t>, before it is allowed </a:t>
            </a:r>
            <a:r>
              <a:rPr lang="en-US" sz="2200" dirty="0" smtClean="0"/>
              <a:t/>
            </a:r>
            <a:br>
              <a:rPr lang="en-US" sz="2200" dirty="0" smtClean="0"/>
            </a:br>
            <a:r>
              <a:rPr lang="en-US" sz="2200" dirty="0" smtClean="0"/>
              <a:t>to </a:t>
            </a:r>
            <a:r>
              <a:rPr lang="en-US" sz="2200" dirty="0"/>
              <a:t>move to the next part. </a:t>
            </a:r>
            <a:r>
              <a:rPr lang="en-US" sz="2200" dirty="0" smtClean="0"/>
              <a:t/>
            </a:r>
            <a:br>
              <a:rPr lang="en-US" sz="2200" dirty="0" smtClean="0"/>
            </a:br>
            <a:r>
              <a:rPr lang="en-US" sz="2200" dirty="0" smtClean="0"/>
              <a:t>Special </a:t>
            </a:r>
            <a:r>
              <a:rPr lang="en-US" sz="2200" dirty="0"/>
              <a:t>muscles can </a:t>
            </a:r>
            <a:r>
              <a:rPr lang="en-US" sz="2200" dirty="0" smtClean="0"/>
              <a:t/>
            </a:r>
            <a:br>
              <a:rPr lang="en-US" sz="2200" dirty="0" smtClean="0"/>
            </a:br>
            <a:r>
              <a:rPr lang="en-US" sz="2200" dirty="0" smtClean="0"/>
              <a:t>close </a:t>
            </a:r>
            <a:r>
              <a:rPr lang="en-US" sz="2200" dirty="0"/>
              <a:t>the tube </a:t>
            </a:r>
            <a:r>
              <a:rPr lang="en-US" sz="2200" dirty="0" smtClean="0"/>
              <a:t/>
            </a:r>
            <a:br>
              <a:rPr lang="en-US" sz="2200" dirty="0" smtClean="0"/>
            </a:br>
            <a:r>
              <a:rPr lang="en-US" sz="2200" dirty="0" smtClean="0"/>
              <a:t>completely </a:t>
            </a:r>
            <a:r>
              <a:rPr lang="en-US" sz="2200" dirty="0"/>
              <a:t>in certain </a:t>
            </a:r>
            <a:r>
              <a:rPr lang="en-US" sz="2200" dirty="0" smtClean="0"/>
              <a:t/>
            </a:r>
            <a:br>
              <a:rPr lang="en-US" sz="2200" dirty="0" smtClean="0"/>
            </a:br>
            <a:r>
              <a:rPr lang="en-US" sz="2200" dirty="0" smtClean="0"/>
              <a:t>places</a:t>
            </a:r>
            <a:r>
              <a:rPr lang="en-US" sz="2200" dirty="0"/>
              <a:t>. They are </a:t>
            </a:r>
            <a:r>
              <a:rPr lang="en-US" sz="2200" dirty="0" smtClean="0"/>
              <a:t/>
            </a:r>
            <a:br>
              <a:rPr lang="en-US" sz="2200" dirty="0" smtClean="0"/>
            </a:br>
            <a:r>
              <a:rPr lang="en-US" sz="2200" dirty="0" smtClean="0"/>
              <a:t>called </a:t>
            </a:r>
            <a:r>
              <a:rPr lang="en-US" sz="2200" dirty="0"/>
              <a:t>sphincter muscles</a:t>
            </a:r>
            <a:r>
              <a:rPr lang="en-US" sz="2200" dirty="0" smtClean="0"/>
              <a:t>.</a:t>
            </a:r>
            <a:endParaRPr lang="en-US" sz="220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7.4 – Alimentary Canal</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82</a:t>
            </a:r>
            <a:endParaRPr lang="en-GB" sz="10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blip>
          <a:stretch>
            <a:fillRect/>
          </a:stretch>
        </p:blipFill>
        <p:spPr>
          <a:xfrm>
            <a:off x="5364088" y="4536867"/>
            <a:ext cx="3313280" cy="1556429"/>
          </a:xfrm>
          <a:prstGeom prst="rect">
            <a:avLst/>
          </a:prstGeom>
        </p:spPr>
      </p:pic>
      <p:sp>
        <p:nvSpPr>
          <p:cNvPr id="6" name="Rectangle 5"/>
          <p:cNvSpPr/>
          <p:nvPr/>
        </p:nvSpPr>
        <p:spPr>
          <a:xfrm>
            <a:off x="4315966" y="3933056"/>
            <a:ext cx="4576514" cy="830997"/>
          </a:xfrm>
          <a:prstGeom prst="rect">
            <a:avLst/>
          </a:prstGeom>
        </p:spPr>
        <p:txBody>
          <a:bodyPr wrap="square">
            <a:spAutoFit/>
          </a:bodyPr>
          <a:lstStyle/>
          <a:p>
            <a:r>
              <a:rPr lang="en-US" sz="1600" dirty="0"/>
              <a:t>Circular muscles contract, making the lumen of the alimentary canal smaller and squeezing food forwards.</a:t>
            </a:r>
            <a:endParaRPr lang="en-GB" sz="1600" dirty="0"/>
          </a:p>
        </p:txBody>
      </p:sp>
      <p:sp>
        <p:nvSpPr>
          <p:cNvPr id="7" name="Rectangle 6"/>
          <p:cNvSpPr/>
          <p:nvPr/>
        </p:nvSpPr>
        <p:spPr>
          <a:xfrm>
            <a:off x="3851920" y="4797152"/>
            <a:ext cx="1025860" cy="646331"/>
          </a:xfrm>
          <a:prstGeom prst="rect">
            <a:avLst/>
          </a:prstGeom>
        </p:spPr>
        <p:txBody>
          <a:bodyPr wrap="square">
            <a:spAutoFit/>
          </a:bodyPr>
          <a:lstStyle/>
          <a:p>
            <a:r>
              <a:rPr lang="en-US" dirty="0"/>
              <a:t>Circular </a:t>
            </a:r>
            <a:r>
              <a:rPr lang="en-US" dirty="0" smtClean="0"/>
              <a:t>muscles</a:t>
            </a:r>
            <a:endParaRPr lang="en-GB" dirty="0"/>
          </a:p>
        </p:txBody>
      </p:sp>
      <p:sp>
        <p:nvSpPr>
          <p:cNvPr id="12" name="Rectangle 11"/>
          <p:cNvSpPr/>
          <p:nvPr/>
        </p:nvSpPr>
        <p:spPr>
          <a:xfrm>
            <a:off x="3923928" y="5518973"/>
            <a:ext cx="1462354" cy="646331"/>
          </a:xfrm>
          <a:prstGeom prst="rect">
            <a:avLst/>
          </a:prstGeom>
        </p:spPr>
        <p:txBody>
          <a:bodyPr wrap="square">
            <a:spAutoFit/>
          </a:bodyPr>
          <a:lstStyle/>
          <a:p>
            <a:r>
              <a:rPr lang="en-US" dirty="0" smtClean="0"/>
              <a:t>Longitudinal muscles</a:t>
            </a:r>
            <a:endParaRPr lang="en-GB" dirty="0"/>
          </a:p>
        </p:txBody>
      </p:sp>
      <p:sp>
        <p:nvSpPr>
          <p:cNvPr id="8" name="Rectangle 7"/>
          <p:cNvSpPr/>
          <p:nvPr/>
        </p:nvSpPr>
        <p:spPr>
          <a:xfrm>
            <a:off x="4860032" y="6093296"/>
            <a:ext cx="4140460" cy="646331"/>
          </a:xfrm>
          <a:prstGeom prst="rect">
            <a:avLst/>
          </a:prstGeom>
        </p:spPr>
        <p:txBody>
          <a:bodyPr wrap="square">
            <a:spAutoFit/>
          </a:bodyPr>
          <a:lstStyle/>
          <a:p>
            <a:r>
              <a:rPr lang="en-US" dirty="0"/>
              <a:t>Circular muscles relax, allowing the wall of the alimentary canal to expand.</a:t>
            </a:r>
            <a:endParaRPr lang="en-GB" dirty="0"/>
          </a:p>
        </p:txBody>
      </p:sp>
      <p:cxnSp>
        <p:nvCxnSpPr>
          <p:cNvPr id="14" name="Straight Arrow Connector 13"/>
          <p:cNvCxnSpPr/>
          <p:nvPr/>
        </p:nvCxnSpPr>
        <p:spPr>
          <a:xfrm>
            <a:off x="4860032" y="5085184"/>
            <a:ext cx="720080" cy="14401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292080" y="5733256"/>
            <a:ext cx="648072" cy="2948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7956376" y="5443484"/>
            <a:ext cx="72008" cy="72182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796136" y="4464859"/>
            <a:ext cx="432048" cy="873517"/>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hlinkClick r:id="rId4" action="ppaction://hlinksldjump"/>
          </p:cNvPr>
          <p:cNvSpPr txBox="1"/>
          <p:nvPr/>
        </p:nvSpPr>
        <p:spPr>
          <a:xfrm>
            <a:off x="8238391" y="285293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81167308"/>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4248472" cy="4832092"/>
          </a:xfrm>
          <a:prstGeom prst="rect">
            <a:avLst/>
          </a:prstGeom>
        </p:spPr>
        <p:txBody>
          <a:bodyPr wrap="square">
            <a:spAutoFit/>
          </a:bodyPr>
          <a:lstStyle/>
          <a:p>
            <a:pPr>
              <a:buClr>
                <a:srgbClr val="0070C0"/>
              </a:buClr>
              <a:buSzPct val="100000"/>
            </a:pPr>
            <a:r>
              <a:rPr lang="en-US" sz="2200" b="1" dirty="0" smtClean="0">
                <a:solidFill>
                  <a:srgbClr val="C00000"/>
                </a:solidFill>
              </a:rPr>
              <a:t>The </a:t>
            </a:r>
            <a:r>
              <a:rPr lang="en-US" sz="2200" b="1" dirty="0">
                <a:solidFill>
                  <a:srgbClr val="C00000"/>
                </a:solidFill>
              </a:rPr>
              <a:t>alimentary canal</a:t>
            </a:r>
          </a:p>
          <a:p>
            <a:pPr marL="361950" indent="-361950">
              <a:buClr>
                <a:srgbClr val="0070C0"/>
              </a:buClr>
              <a:buSzPct val="80000"/>
              <a:buFont typeface="Arial" panose="020B0604020202020204" pitchFamily="34" charset="0"/>
              <a:buChar char="►"/>
            </a:pPr>
            <a:r>
              <a:rPr lang="en-US" sz="2200" dirty="0"/>
              <a:t>To help the food to slide easily through the alimentary canal, it is lubricated with mucus. Mucus is made in goblet cells which occur along the alimentary canal.</a:t>
            </a:r>
          </a:p>
          <a:p>
            <a:pPr marL="361950" indent="-361950">
              <a:buClr>
                <a:srgbClr val="0070C0"/>
              </a:buClr>
              <a:buSzPct val="80000"/>
              <a:buFont typeface="Arial" panose="020B0604020202020204" pitchFamily="34" charset="0"/>
              <a:buChar char="►"/>
            </a:pPr>
            <a:r>
              <a:rPr lang="en-US" sz="2200" dirty="0"/>
              <a:t>Each section of the alimentary canal has its own part to play in the digestion, absorption, and egestion of food. Figure 7.17 shows the main organs of the digestive system.</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7.4 – Alimentary Canal</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83</a:t>
            </a:r>
            <a:endParaRPr lang="en-GB" sz="1000" b="1" dirty="0">
              <a:latin typeface="Arial" panose="020B0604020202020204" pitchFamily="34" charset="0"/>
              <a:cs typeface="Arial" panose="020B0604020202020204" pitchFamily="34" charset="0"/>
            </a:endParaRPr>
          </a:p>
        </p:txBody>
      </p:sp>
      <p:pic>
        <p:nvPicPr>
          <p:cNvPr id="30722" name="Picture 2" descr="Image result for the human digestive system diagra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1152818"/>
            <a:ext cx="4464496" cy="534327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79512" y="6288880"/>
            <a:ext cx="5826742" cy="380480"/>
          </a:xfrm>
          <a:prstGeom prst="rect">
            <a:avLst/>
          </a:prstGeom>
        </p:spPr>
        <p:txBody>
          <a:bodyPr wrap="square" lIns="36000" tIns="36000" rIns="36000" bIns="36000">
            <a:spAutoFit/>
          </a:bodyPr>
          <a:lstStyle/>
          <a:p>
            <a:pPr marL="342900" indent="-342900">
              <a:buClr>
                <a:srgbClr val="C00000"/>
              </a:buClr>
              <a:buSzPct val="80000"/>
              <a:buFont typeface="Arial" panose="020B0604020202020204" pitchFamily="34" charset="0"/>
              <a:buChar char="►"/>
            </a:pPr>
            <a:r>
              <a:rPr lang="en-US" sz="2000" b="1" dirty="0"/>
              <a:t>Figure </a:t>
            </a:r>
            <a:r>
              <a:rPr lang="en-US" sz="2000" b="1" dirty="0" smtClean="0"/>
              <a:t>7.17 – </a:t>
            </a:r>
            <a:r>
              <a:rPr lang="en-US" sz="2000" dirty="0" smtClean="0"/>
              <a:t>The Human Digestive System</a:t>
            </a:r>
            <a:endParaRPr lang="en-GB" sz="2000" dirty="0"/>
          </a:p>
        </p:txBody>
      </p:sp>
      <p:sp>
        <p:nvSpPr>
          <p:cNvPr id="17" name="TextBox 16">
            <a:hlinkClick r:id="rId4" action="ppaction://hlinkfile"/>
          </p:cNvPr>
          <p:cNvSpPr txBox="1"/>
          <p:nvPr/>
        </p:nvSpPr>
        <p:spPr>
          <a:xfrm>
            <a:off x="1835696" y="5836876"/>
            <a:ext cx="283443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The Digestive System</a:t>
            </a:r>
            <a:endParaRPr lang="en-GB" sz="2000" b="1" dirty="0"/>
          </a:p>
        </p:txBody>
      </p:sp>
      <p:sp>
        <p:nvSpPr>
          <p:cNvPr id="18" name="TextBox 17">
            <a:hlinkClick r:id="rId5" action="ppaction://hlinksldjump"/>
          </p:cNvPr>
          <p:cNvSpPr txBox="1"/>
          <p:nvPr/>
        </p:nvSpPr>
        <p:spPr>
          <a:xfrm>
            <a:off x="8238391" y="1117193"/>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16028496"/>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682365" cy="5909310"/>
          </a:xfrm>
          <a:prstGeom prst="rect">
            <a:avLst/>
          </a:prstGeom>
        </p:spPr>
        <p:txBody>
          <a:bodyPr wrap="square">
            <a:spAutoFit/>
          </a:bodyPr>
          <a:lstStyle/>
          <a:p>
            <a:pPr>
              <a:buClr>
                <a:srgbClr val="0070C0"/>
              </a:buClr>
              <a:buSzPct val="80000"/>
            </a:pPr>
            <a:r>
              <a:rPr lang="en-US" sz="2030" b="1" dirty="0" smtClean="0">
                <a:solidFill>
                  <a:srgbClr val="C00000"/>
                </a:solidFill>
              </a:rPr>
              <a:t>The </a:t>
            </a:r>
            <a:r>
              <a:rPr lang="en-US" sz="2030" b="1" dirty="0">
                <a:solidFill>
                  <a:srgbClr val="C00000"/>
                </a:solidFill>
              </a:rPr>
              <a:t>mouth</a:t>
            </a:r>
          </a:p>
          <a:p>
            <a:pPr marL="361950" indent="-361950">
              <a:buClr>
                <a:srgbClr val="0070C0"/>
              </a:buClr>
              <a:buSzPct val="80000"/>
              <a:buFont typeface="Arial" panose="020B0604020202020204" pitchFamily="34" charset="0"/>
              <a:buChar char="►"/>
            </a:pPr>
            <a:r>
              <a:rPr lang="en-US" sz="2030" dirty="0"/>
              <a:t>Food is ingested using the teeth, lips </a:t>
            </a:r>
            <a:r>
              <a:rPr lang="en-US" sz="2030" dirty="0" smtClean="0"/>
              <a:t/>
            </a:r>
            <a:br>
              <a:rPr lang="en-US" sz="2030" dirty="0" smtClean="0"/>
            </a:br>
            <a:r>
              <a:rPr lang="en-US" sz="2030" dirty="0" smtClean="0"/>
              <a:t>and </a:t>
            </a:r>
            <a:r>
              <a:rPr lang="en-US" sz="2030" dirty="0"/>
              <a:t>tongue. The teeth then bite or </a:t>
            </a:r>
            <a:r>
              <a:rPr lang="en-US" sz="2030" dirty="0" smtClean="0"/>
              <a:t/>
            </a:r>
            <a:br>
              <a:rPr lang="en-US" sz="2030" dirty="0" smtClean="0"/>
            </a:br>
            <a:r>
              <a:rPr lang="en-US" sz="2030" dirty="0" smtClean="0"/>
              <a:t>grind </a:t>
            </a:r>
            <a:r>
              <a:rPr lang="en-US" sz="2030" dirty="0"/>
              <a:t>the food into smaller pieces, </a:t>
            </a:r>
            <a:r>
              <a:rPr lang="en-US" sz="2030" dirty="0" smtClean="0"/>
              <a:t/>
            </a:r>
            <a:br>
              <a:rPr lang="en-US" sz="2030" dirty="0" smtClean="0"/>
            </a:br>
            <a:r>
              <a:rPr lang="en-US" sz="2030" dirty="0" smtClean="0"/>
              <a:t>increasing </a:t>
            </a:r>
            <a:r>
              <a:rPr lang="en-US" sz="2030" dirty="0"/>
              <a:t>its surface area.</a:t>
            </a:r>
          </a:p>
          <a:p>
            <a:pPr marL="361950" indent="-361950">
              <a:buClr>
                <a:srgbClr val="0070C0"/>
              </a:buClr>
              <a:buSzPct val="80000"/>
              <a:buFont typeface="Arial" panose="020B0604020202020204" pitchFamily="34" charset="0"/>
              <a:buChar char="►"/>
            </a:pPr>
            <a:r>
              <a:rPr lang="en-US" sz="2030" b="1" dirty="0">
                <a:solidFill>
                  <a:srgbClr val="FF0000"/>
                </a:solidFill>
              </a:rPr>
              <a:t>The tongue </a:t>
            </a:r>
            <a:r>
              <a:rPr lang="en-US" sz="2030" dirty="0"/>
              <a:t>mixes the food with </a:t>
            </a:r>
            <a:r>
              <a:rPr lang="en-US" sz="2030" dirty="0" smtClean="0"/>
              <a:t/>
            </a:r>
            <a:br>
              <a:rPr lang="en-US" sz="2030" dirty="0" smtClean="0"/>
            </a:br>
            <a:r>
              <a:rPr lang="en-US" sz="2030" dirty="0" smtClean="0"/>
              <a:t>saliva</a:t>
            </a:r>
            <a:r>
              <a:rPr lang="en-US" sz="2030" dirty="0"/>
              <a:t>, and forms it into a bolus. The </a:t>
            </a:r>
            <a:r>
              <a:rPr lang="en-US" sz="2030" dirty="0" smtClean="0"/>
              <a:t/>
            </a:r>
            <a:br>
              <a:rPr lang="en-US" sz="2030" dirty="0" smtClean="0"/>
            </a:br>
            <a:r>
              <a:rPr lang="en-US" sz="2030" dirty="0" smtClean="0"/>
              <a:t>bolus </a:t>
            </a:r>
            <a:r>
              <a:rPr lang="en-US" sz="2030" dirty="0"/>
              <a:t>is then swallowed.</a:t>
            </a:r>
          </a:p>
          <a:p>
            <a:pPr marL="361950" indent="-361950">
              <a:buClr>
                <a:srgbClr val="0070C0"/>
              </a:buClr>
              <a:buSzPct val="80000"/>
              <a:buFont typeface="Arial" panose="020B0604020202020204" pitchFamily="34" charset="0"/>
              <a:buChar char="►"/>
            </a:pPr>
            <a:r>
              <a:rPr lang="en-US" sz="2030" b="1" dirty="0">
                <a:solidFill>
                  <a:srgbClr val="FF0000"/>
                </a:solidFill>
              </a:rPr>
              <a:t>Saliva</a:t>
            </a:r>
            <a:r>
              <a:rPr lang="en-US" sz="2030" dirty="0">
                <a:solidFill>
                  <a:srgbClr val="FF0000"/>
                </a:solidFill>
              </a:rPr>
              <a:t> </a:t>
            </a:r>
            <a:r>
              <a:rPr lang="en-US" sz="2030" dirty="0"/>
              <a:t>is made in the salivary glands. It is a mixture of water, mucus and the enzyme amylase. The water helps to dissolve substances in the food, allowing us to taste them. The </a:t>
            </a:r>
            <a:r>
              <a:rPr lang="en-US" sz="2030" b="1" dirty="0">
                <a:solidFill>
                  <a:srgbClr val="FF0000"/>
                </a:solidFill>
              </a:rPr>
              <a:t>mucus</a:t>
            </a:r>
            <a:r>
              <a:rPr lang="en-US" sz="2030" dirty="0">
                <a:solidFill>
                  <a:srgbClr val="FF0000"/>
                </a:solidFill>
              </a:rPr>
              <a:t> </a:t>
            </a:r>
            <a:r>
              <a:rPr lang="en-US" sz="2030" dirty="0"/>
              <a:t>helps the chewed food to bind together to form a bolus, and lubricates it so that it slides easily down the </a:t>
            </a:r>
            <a:r>
              <a:rPr lang="en-US" sz="2030" b="1" dirty="0" err="1">
                <a:solidFill>
                  <a:srgbClr val="FF0000"/>
                </a:solidFill>
              </a:rPr>
              <a:t>oesophagus</a:t>
            </a:r>
            <a:r>
              <a:rPr lang="en-US" sz="2030" dirty="0">
                <a:solidFill>
                  <a:srgbClr val="FF0000"/>
                </a:solidFill>
              </a:rPr>
              <a:t> </a:t>
            </a:r>
            <a:r>
              <a:rPr lang="en-US" sz="2030" dirty="0"/>
              <a:t>when it is swallowed. </a:t>
            </a:r>
            <a:endParaRPr lang="en-US" sz="2030" dirty="0" smtClean="0"/>
          </a:p>
          <a:p>
            <a:pPr marL="361950" indent="-361950">
              <a:buClr>
                <a:srgbClr val="0070C0"/>
              </a:buClr>
              <a:buSzPct val="80000"/>
              <a:buFont typeface="Arial" panose="020B0604020202020204" pitchFamily="34" charset="0"/>
              <a:buChar char="►"/>
            </a:pPr>
            <a:r>
              <a:rPr lang="en-US" sz="2030" b="1" dirty="0" smtClean="0">
                <a:solidFill>
                  <a:srgbClr val="FF0000"/>
                </a:solidFill>
              </a:rPr>
              <a:t>Amylase</a:t>
            </a:r>
            <a:r>
              <a:rPr lang="en-US" sz="2030" dirty="0" smtClean="0">
                <a:solidFill>
                  <a:srgbClr val="FF0000"/>
                </a:solidFill>
              </a:rPr>
              <a:t> </a:t>
            </a:r>
            <a:r>
              <a:rPr lang="en-US" sz="2030" dirty="0"/>
              <a:t>begins to digest starch in the food to the sugar maltose. Usually, it does not have time to finish this because the food is not kept in the mouth for very long. However, if you chew something starchy (such as a piece of bread) for a long time, you may be able to taste the sweet maltose that is produced.</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7.4 – Alimentary Canal - Mouth</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83</a:t>
            </a:r>
            <a:endParaRPr lang="en-GB" sz="1000" b="1" dirty="0">
              <a:latin typeface="Arial" panose="020B0604020202020204" pitchFamily="34" charset="0"/>
              <a:cs typeface="Arial" panose="020B0604020202020204" pitchFamily="34" charset="0"/>
            </a:endParaRPr>
          </a:p>
        </p:txBody>
      </p:sp>
      <p:pic>
        <p:nvPicPr>
          <p:cNvPr id="36866" name="Picture 2" descr="Image result for the mouth diagra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9" t="3246" r="5994" b="18005"/>
          <a:stretch/>
        </p:blipFill>
        <p:spPr bwMode="auto">
          <a:xfrm>
            <a:off x="5076056" y="1124744"/>
            <a:ext cx="3785821" cy="246232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316416" y="901169"/>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86700458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5688633" cy="5755422"/>
          </a:xfrm>
          <a:prstGeom prst="rect">
            <a:avLst/>
          </a:prstGeom>
        </p:spPr>
        <p:txBody>
          <a:bodyPr wrap="square">
            <a:spAutoFit/>
          </a:bodyPr>
          <a:lstStyle/>
          <a:p>
            <a:pPr>
              <a:buClr>
                <a:srgbClr val="0070C0"/>
              </a:buClr>
              <a:buSzPct val="80000"/>
            </a:pPr>
            <a:r>
              <a:rPr lang="en-US" sz="2280" b="1" dirty="0" smtClean="0">
                <a:solidFill>
                  <a:srgbClr val="C00000"/>
                </a:solidFill>
              </a:rPr>
              <a:t>The </a:t>
            </a:r>
            <a:r>
              <a:rPr lang="en-US" sz="2280" b="1" dirty="0" err="1" smtClean="0">
                <a:solidFill>
                  <a:srgbClr val="C00000"/>
                </a:solidFill>
              </a:rPr>
              <a:t>oesophagus</a:t>
            </a:r>
            <a:endParaRPr lang="en-US" sz="2280" b="1" dirty="0" smtClean="0">
              <a:solidFill>
                <a:srgbClr val="C00000"/>
              </a:solidFill>
            </a:endParaRPr>
          </a:p>
          <a:p>
            <a:pPr marL="361950" indent="-361950">
              <a:buClr>
                <a:srgbClr val="0070C0"/>
              </a:buClr>
              <a:buSzPct val="80000"/>
              <a:buFont typeface="Arial" panose="020B0604020202020204" pitchFamily="34" charset="0"/>
              <a:buChar char="►"/>
            </a:pPr>
            <a:r>
              <a:rPr lang="en-US" sz="2280" dirty="0" smtClean="0"/>
              <a:t>There </a:t>
            </a:r>
            <a:r>
              <a:rPr lang="en-US" sz="2280" dirty="0"/>
              <a:t>are two tubes leading down from the back of the mouth. The one in front is the </a:t>
            </a:r>
            <a:r>
              <a:rPr lang="en-US" sz="2280" b="1" dirty="0">
                <a:solidFill>
                  <a:srgbClr val="FF0000"/>
                </a:solidFill>
              </a:rPr>
              <a:t>trachea</a:t>
            </a:r>
            <a:r>
              <a:rPr lang="en-US" sz="2280" dirty="0">
                <a:solidFill>
                  <a:srgbClr val="FF0000"/>
                </a:solidFill>
              </a:rPr>
              <a:t> </a:t>
            </a:r>
            <a:r>
              <a:rPr lang="en-US" sz="2280" dirty="0"/>
              <a:t>or windpipe, which takes air down to the lungs. Behind the trachea is the </a:t>
            </a:r>
            <a:r>
              <a:rPr lang="en-US" sz="2280" b="1" dirty="0" err="1">
                <a:solidFill>
                  <a:srgbClr val="FF0000"/>
                </a:solidFill>
              </a:rPr>
              <a:t>oesophagus</a:t>
            </a:r>
            <a:r>
              <a:rPr lang="en-US" sz="2280" dirty="0"/>
              <a:t>, which takes food down to the stomach.</a:t>
            </a:r>
          </a:p>
          <a:p>
            <a:pPr marL="361950" indent="-361950">
              <a:buClr>
                <a:srgbClr val="0070C0"/>
              </a:buClr>
              <a:buSzPct val="80000"/>
              <a:buFont typeface="Arial" panose="020B0604020202020204" pitchFamily="34" charset="0"/>
              <a:buChar char="►"/>
            </a:pPr>
            <a:r>
              <a:rPr lang="en-US" sz="2280" dirty="0"/>
              <a:t>When you swallow, a piece of cartilage covers the entrance to the trachea. It is called the </a:t>
            </a:r>
            <a:r>
              <a:rPr lang="en-US" sz="2280" b="1" dirty="0">
                <a:solidFill>
                  <a:srgbClr val="FF0000"/>
                </a:solidFill>
              </a:rPr>
              <a:t>epiglottis</a:t>
            </a:r>
            <a:r>
              <a:rPr lang="en-US" sz="2280" dirty="0"/>
              <a:t>, and it stops food from going down into the lungs.</a:t>
            </a:r>
          </a:p>
          <a:p>
            <a:pPr marL="361950" indent="-361950">
              <a:buClr>
                <a:srgbClr val="0070C0"/>
              </a:buClr>
              <a:buSzPct val="80000"/>
              <a:buFont typeface="Arial" panose="020B0604020202020204" pitchFamily="34" charset="0"/>
              <a:buChar char="►"/>
            </a:pPr>
            <a:r>
              <a:rPr lang="en-US" sz="2280" dirty="0"/>
              <a:t>The entrance to the stomach from the </a:t>
            </a:r>
            <a:r>
              <a:rPr lang="en-US" sz="2280" dirty="0" err="1"/>
              <a:t>oesophagus</a:t>
            </a:r>
            <a:r>
              <a:rPr lang="en-US" sz="2280" dirty="0"/>
              <a:t> is guarded by a ring of muscle called a </a:t>
            </a:r>
            <a:r>
              <a:rPr lang="en-US" sz="2280" b="1" dirty="0">
                <a:solidFill>
                  <a:srgbClr val="FF0000"/>
                </a:solidFill>
              </a:rPr>
              <a:t>sphincter</a:t>
            </a:r>
            <a:r>
              <a:rPr lang="en-US" sz="2280" dirty="0"/>
              <a:t>. This muscle relaxes to let the food pass into the stomach.</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800" dirty="0" smtClean="0"/>
              <a:t>7.4 – Alimentary Canal - </a:t>
            </a:r>
            <a:r>
              <a:rPr lang="en-US" sz="3800" dirty="0" err="1" smtClean="0"/>
              <a:t>Oesophagus</a:t>
            </a:r>
            <a:endParaRPr lang="en-US" sz="38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84</a:t>
            </a:r>
            <a:endParaRPr lang="en-GB" sz="1000" b="1" dirty="0">
              <a:latin typeface="Arial" panose="020B0604020202020204" pitchFamily="34" charset="0"/>
              <a:cs typeface="Arial" panose="020B0604020202020204" pitchFamily="34" charset="0"/>
            </a:endParaRPr>
          </a:p>
        </p:txBody>
      </p:sp>
      <p:pic>
        <p:nvPicPr>
          <p:cNvPr id="37892" name="Picture 4" descr="Image result for oesophagus diagram"/>
          <p:cNvPicPr>
            <a:picLocks noChangeAspect="1" noChangeArrowheads="1"/>
          </p:cNvPicPr>
          <p:nvPr/>
        </p:nvPicPr>
        <p:blipFill rotWithShape="1">
          <a:blip r:embed="rId3">
            <a:extLst>
              <a:ext uri="{28A0092B-C50C-407E-A947-70E740481C1C}">
                <a14:useLocalDpi xmlns:a14="http://schemas.microsoft.com/office/drawing/2010/main" val="0"/>
              </a:ext>
            </a:extLst>
          </a:blip>
          <a:srcRect l="16983" r="24955" b="3761"/>
          <a:stretch/>
        </p:blipFill>
        <p:spPr bwMode="auto">
          <a:xfrm>
            <a:off x="5868144" y="1203341"/>
            <a:ext cx="2963416" cy="3665820"/>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Image result for oesophagu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9841" y="4869160"/>
            <a:ext cx="2082371" cy="177824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382150" y="566124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455340333"/>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4968553" cy="5355312"/>
          </a:xfrm>
          <a:prstGeom prst="rect">
            <a:avLst/>
          </a:prstGeom>
        </p:spPr>
        <p:txBody>
          <a:bodyPr wrap="square">
            <a:spAutoFit/>
          </a:bodyPr>
          <a:lstStyle/>
          <a:p>
            <a:pPr>
              <a:buClr>
                <a:srgbClr val="0070C0"/>
              </a:buClr>
              <a:buSzPct val="80000"/>
            </a:pPr>
            <a:r>
              <a:rPr lang="en-US" sz="2280" b="1" dirty="0" smtClean="0">
                <a:solidFill>
                  <a:srgbClr val="C00000"/>
                </a:solidFill>
              </a:rPr>
              <a:t>The </a:t>
            </a:r>
            <a:r>
              <a:rPr lang="en-US" sz="2280" b="1" dirty="0">
                <a:solidFill>
                  <a:srgbClr val="C00000"/>
                </a:solidFill>
              </a:rPr>
              <a:t>stomach</a:t>
            </a:r>
          </a:p>
          <a:p>
            <a:pPr marL="361950" indent="-361950">
              <a:buClr>
                <a:srgbClr val="0070C0"/>
              </a:buClr>
              <a:buSzPct val="80000"/>
              <a:buFont typeface="Arial" panose="020B0604020202020204" pitchFamily="34" charset="0"/>
              <a:buChar char="►"/>
            </a:pPr>
            <a:r>
              <a:rPr lang="en-US" sz="2280" dirty="0"/>
              <a:t>The stomach has strong, muscular walls. The muscles contract and relax to churn the food and mix it with the enzymes and mucus. The mixture is called </a:t>
            </a:r>
            <a:r>
              <a:rPr lang="en-US" sz="2280" b="1" dirty="0" err="1">
                <a:solidFill>
                  <a:srgbClr val="FF0000"/>
                </a:solidFill>
              </a:rPr>
              <a:t>chyme</a:t>
            </a:r>
            <a:r>
              <a:rPr lang="en-US" sz="2280" dirty="0"/>
              <a:t>.</a:t>
            </a:r>
          </a:p>
          <a:p>
            <a:pPr marL="361950" indent="-361950">
              <a:buClr>
                <a:srgbClr val="0070C0"/>
              </a:buClr>
              <a:buSzPct val="80000"/>
              <a:buFont typeface="Arial" panose="020B0604020202020204" pitchFamily="34" charset="0"/>
              <a:buChar char="►"/>
            </a:pPr>
            <a:r>
              <a:rPr lang="en-US" sz="2280" dirty="0"/>
              <a:t>Like all parts of the alimentary canal, the stomach wall contains goblet cells which secrete mucus. It also contains other cells which produce </a:t>
            </a:r>
            <a:r>
              <a:rPr lang="en-US" sz="2280" b="1" dirty="0">
                <a:solidFill>
                  <a:srgbClr val="FF0000"/>
                </a:solidFill>
              </a:rPr>
              <a:t>protease enzymes</a:t>
            </a:r>
            <a:r>
              <a:rPr lang="en-US" sz="2280" dirty="0"/>
              <a:t> and others which make hydrochloric acid. These are situated in pits in the stomach wall (Figure 7.18</a:t>
            </a:r>
            <a:r>
              <a:rPr lang="en-US" sz="2280" dirty="0" smtClean="0"/>
              <a:t>).</a:t>
            </a:r>
            <a:endParaRPr lang="en-US" sz="228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7.4 – Alimentary Canal - Stomach</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84</a:t>
            </a:r>
            <a:endParaRPr lang="en-GB" sz="1000" b="1" dirty="0">
              <a:latin typeface="Arial" panose="020B0604020202020204" pitchFamily="34" charset="0"/>
              <a:cs typeface="Arial" panose="020B0604020202020204" pitchFamily="34" charset="0"/>
            </a:endParaRPr>
          </a:p>
        </p:txBody>
      </p:sp>
      <p:sp>
        <p:nvSpPr>
          <p:cNvPr id="8" name="Rectangle 7"/>
          <p:cNvSpPr/>
          <p:nvPr/>
        </p:nvSpPr>
        <p:spPr>
          <a:xfrm>
            <a:off x="5292080" y="3933056"/>
            <a:ext cx="3628948" cy="90370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7.18 – </a:t>
            </a:r>
            <a:r>
              <a:rPr lang="en-US" dirty="0" smtClean="0"/>
              <a:t>A gastric pit. ‘Gastric’ means ‘to do with the stomach’.</a:t>
            </a:r>
            <a:endParaRPr lang="en-GB" dirty="0"/>
          </a:p>
        </p:txBody>
      </p:sp>
      <p:pic>
        <p:nvPicPr>
          <p:cNvPr id="39938" name="Picture 2" descr="Image result for gastric pit"/>
          <p:cNvPicPr>
            <a:picLocks noChangeAspect="1" noChangeArrowheads="1"/>
          </p:cNvPicPr>
          <p:nvPr/>
        </p:nvPicPr>
        <p:blipFill rotWithShape="1">
          <a:blip r:embed="rId3">
            <a:extLst>
              <a:ext uri="{28A0092B-C50C-407E-A947-70E740481C1C}">
                <a14:useLocalDpi xmlns:a14="http://schemas.microsoft.com/office/drawing/2010/main" val="0"/>
              </a:ext>
            </a:extLst>
          </a:blip>
          <a:srcRect l="8924" t="17137" r="14690" b="2014"/>
          <a:stretch/>
        </p:blipFill>
        <p:spPr bwMode="auto">
          <a:xfrm>
            <a:off x="5292080" y="1124744"/>
            <a:ext cx="3528392" cy="2800888"/>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gastric pi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080" y="4811388"/>
            <a:ext cx="1368152" cy="1850498"/>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Image result for gastric pit"/>
          <p:cNvPicPr>
            <a:picLocks noChangeAspect="1" noChangeArrowheads="1"/>
          </p:cNvPicPr>
          <p:nvPr/>
        </p:nvPicPr>
        <p:blipFill rotWithShape="1">
          <a:blip r:embed="rId5">
            <a:extLst>
              <a:ext uri="{28A0092B-C50C-407E-A947-70E740481C1C}">
                <a14:useLocalDpi xmlns:a14="http://schemas.microsoft.com/office/drawing/2010/main" val="0"/>
              </a:ext>
            </a:extLst>
          </a:blip>
          <a:srcRect l="3411" r="26708"/>
          <a:stretch/>
        </p:blipFill>
        <p:spPr bwMode="auto">
          <a:xfrm>
            <a:off x="6804248" y="4844181"/>
            <a:ext cx="2016225" cy="18177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6" action="ppaction://hlinksldjump"/>
          </p:cNvPr>
          <p:cNvSpPr txBox="1"/>
          <p:nvPr/>
        </p:nvSpPr>
        <p:spPr>
          <a:xfrm>
            <a:off x="8238391" y="320542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95811057"/>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6192689" cy="5706177"/>
          </a:xfrm>
          <a:prstGeom prst="rect">
            <a:avLst/>
          </a:prstGeom>
        </p:spPr>
        <p:txBody>
          <a:bodyPr wrap="square">
            <a:spAutoFit/>
          </a:bodyPr>
          <a:lstStyle/>
          <a:p>
            <a:pPr>
              <a:buClr>
                <a:srgbClr val="0070C0"/>
              </a:buClr>
              <a:buSzPct val="80000"/>
            </a:pPr>
            <a:r>
              <a:rPr lang="en-US" sz="2280" b="1" dirty="0" smtClean="0">
                <a:solidFill>
                  <a:srgbClr val="C00000"/>
                </a:solidFill>
              </a:rPr>
              <a:t>The </a:t>
            </a:r>
            <a:r>
              <a:rPr lang="en-US" sz="2280" b="1" dirty="0">
                <a:solidFill>
                  <a:srgbClr val="C00000"/>
                </a:solidFill>
              </a:rPr>
              <a:t>stomach</a:t>
            </a:r>
          </a:p>
          <a:p>
            <a:pPr marL="361950" indent="-361950">
              <a:buClr>
                <a:srgbClr val="0070C0"/>
              </a:buClr>
              <a:buSzPct val="80000"/>
              <a:buFont typeface="Arial" panose="020B0604020202020204" pitchFamily="34" charset="0"/>
              <a:buChar char="►"/>
            </a:pPr>
            <a:r>
              <a:rPr lang="en-US" sz="2280" dirty="0" smtClean="0"/>
              <a:t>The </a:t>
            </a:r>
            <a:r>
              <a:rPr lang="en-US" sz="2280" dirty="0"/>
              <a:t>main protease enzyme in the stomach is </a:t>
            </a:r>
            <a:r>
              <a:rPr lang="en-US" sz="2280" b="1" dirty="0">
                <a:solidFill>
                  <a:srgbClr val="FF0000"/>
                </a:solidFill>
              </a:rPr>
              <a:t>pepsin</a:t>
            </a:r>
            <a:r>
              <a:rPr lang="en-US" sz="2280" dirty="0"/>
              <a:t>.</a:t>
            </a:r>
          </a:p>
          <a:p>
            <a:pPr marL="361950" indent="-361950">
              <a:buClr>
                <a:srgbClr val="0070C0"/>
              </a:buClr>
              <a:buSzPct val="80000"/>
              <a:buFont typeface="Arial" panose="020B0604020202020204" pitchFamily="34" charset="0"/>
              <a:buChar char="►"/>
            </a:pPr>
            <a:r>
              <a:rPr lang="en-US" sz="2280" dirty="0"/>
              <a:t>It begins to digest proteins by breaking them down into </a:t>
            </a:r>
            <a:r>
              <a:rPr lang="en-US" sz="2280" b="1" dirty="0">
                <a:solidFill>
                  <a:srgbClr val="FF0000"/>
                </a:solidFill>
              </a:rPr>
              <a:t>polypeptides</a:t>
            </a:r>
            <a:r>
              <a:rPr lang="en-US" sz="2280" dirty="0"/>
              <a:t>. Pepsin works best in acid conditions. The acid also helps to kill any bacteria in the food.</a:t>
            </a:r>
          </a:p>
          <a:p>
            <a:pPr marL="361950" indent="-361950">
              <a:buClr>
                <a:srgbClr val="0070C0"/>
              </a:buClr>
              <a:buSzPct val="80000"/>
              <a:buFont typeface="Arial" panose="020B0604020202020204" pitchFamily="34" charset="0"/>
              <a:buChar char="►"/>
            </a:pPr>
            <a:r>
              <a:rPr lang="en-US" sz="2280" b="1" dirty="0">
                <a:solidFill>
                  <a:srgbClr val="FF0000"/>
                </a:solidFill>
              </a:rPr>
              <a:t>Rennin</a:t>
            </a:r>
            <a:r>
              <a:rPr lang="en-US" sz="2280" dirty="0">
                <a:solidFill>
                  <a:srgbClr val="FF0000"/>
                </a:solidFill>
              </a:rPr>
              <a:t> </a:t>
            </a:r>
            <a:r>
              <a:rPr lang="en-US" sz="2280" dirty="0"/>
              <a:t>is only produced in the stomach of young mammals. It causes milk that they get from their mothers to clot. The milk proteins are then broken down by pepsin.</a:t>
            </a:r>
          </a:p>
          <a:p>
            <a:pPr marL="361950" indent="-361950">
              <a:buClr>
                <a:srgbClr val="0070C0"/>
              </a:buClr>
              <a:buSzPct val="80000"/>
              <a:buFont typeface="Arial" panose="020B0604020202020204" pitchFamily="34" charset="0"/>
              <a:buChar char="►"/>
            </a:pPr>
            <a:r>
              <a:rPr lang="en-US" sz="2280" dirty="0"/>
              <a:t>The stomach can store food for quite a long time.</a:t>
            </a:r>
          </a:p>
          <a:p>
            <a:pPr marL="361950" indent="-361950">
              <a:buClr>
                <a:srgbClr val="0070C0"/>
              </a:buClr>
              <a:buSzPct val="80000"/>
              <a:buFont typeface="Arial" panose="020B0604020202020204" pitchFamily="34" charset="0"/>
              <a:buChar char="►"/>
            </a:pPr>
            <a:r>
              <a:rPr lang="en-US" sz="2280" dirty="0"/>
              <a:t>After one or two hours, the sphincter at the bottom of the stomach opens and lets the </a:t>
            </a:r>
            <a:r>
              <a:rPr lang="en-US" sz="2280" dirty="0" err="1"/>
              <a:t>chyme</a:t>
            </a:r>
            <a:r>
              <a:rPr lang="en-US" sz="2280" dirty="0"/>
              <a:t> into the </a:t>
            </a:r>
            <a:r>
              <a:rPr lang="en-US" sz="2280" b="1" dirty="0">
                <a:solidFill>
                  <a:srgbClr val="FF0000"/>
                </a:solidFill>
              </a:rPr>
              <a:t>duodenum</a:t>
            </a:r>
            <a:r>
              <a:rPr lang="en-US" sz="2280" dirty="0"/>
              <a: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7.4 – Alimentary Canal</a:t>
            </a:r>
            <a:r>
              <a:rPr lang="en-US" sz="4000" dirty="0"/>
              <a:t> - Stomach</a:t>
            </a:r>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84</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6393930" y="3140968"/>
            <a:ext cx="2448271" cy="118069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7.18 – </a:t>
            </a:r>
            <a:r>
              <a:rPr lang="en-US" dirty="0" smtClean="0"/>
              <a:t>A gastric pit. ‘Gastric’ means ‘to do with the stomach’.</a:t>
            </a:r>
            <a:endParaRPr lang="en-GB" dirty="0"/>
          </a:p>
        </p:txBody>
      </p:sp>
      <p:pic>
        <p:nvPicPr>
          <p:cNvPr id="38914" name="Picture 2" descr="Image result for gastric pi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3929" y="1124744"/>
            <a:ext cx="2448271" cy="1976678"/>
          </a:xfrm>
          <a:prstGeom prst="rect">
            <a:avLst/>
          </a:prstGeom>
          <a:noFill/>
          <a:extLst>
            <a:ext uri="{909E8E84-426E-40DD-AFC4-6F175D3DCCD1}">
              <a14:hiddenFill xmlns:a14="http://schemas.microsoft.com/office/drawing/2010/main">
                <a:solidFill>
                  <a:srgbClr val="FFFFFF"/>
                </a:solidFill>
              </a14:hiddenFill>
            </a:ext>
          </a:extLst>
        </p:spPr>
      </p:pic>
      <p:pic>
        <p:nvPicPr>
          <p:cNvPr id="38916" name="Picture 4" descr="Image result for chy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3929" y="4384877"/>
            <a:ext cx="2448271" cy="183130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393928" y="6295014"/>
            <a:ext cx="2448271" cy="349702"/>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dirty="0" err="1" smtClean="0"/>
              <a:t>Chyme</a:t>
            </a:r>
            <a:endParaRPr lang="en-GB" dirty="0"/>
          </a:p>
        </p:txBody>
      </p:sp>
      <p:sp>
        <p:nvSpPr>
          <p:cNvPr id="11" name="TextBox 10">
            <a:hlinkClick r:id="rId5" action="ppaction://hlinksldjump"/>
          </p:cNvPr>
          <p:cNvSpPr txBox="1"/>
          <p:nvPr/>
        </p:nvSpPr>
        <p:spPr>
          <a:xfrm>
            <a:off x="5789862" y="177281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24784746"/>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677843" cy="5558445"/>
          </a:xfrm>
          <a:prstGeom prst="rect">
            <a:avLst/>
          </a:prstGeom>
        </p:spPr>
        <p:txBody>
          <a:bodyPr wrap="square">
            <a:spAutoFit/>
          </a:bodyPr>
          <a:lstStyle/>
          <a:p>
            <a:pPr>
              <a:buClr>
                <a:srgbClr val="0070C0"/>
              </a:buClr>
              <a:buSzPct val="80000"/>
            </a:pPr>
            <a:r>
              <a:rPr lang="en-US" sz="2220" b="1" dirty="0" smtClean="0">
                <a:solidFill>
                  <a:srgbClr val="C00000"/>
                </a:solidFill>
              </a:rPr>
              <a:t>The </a:t>
            </a:r>
            <a:r>
              <a:rPr lang="en-US" sz="2220" b="1" dirty="0">
                <a:solidFill>
                  <a:srgbClr val="C00000"/>
                </a:solidFill>
              </a:rPr>
              <a:t>small intestine</a:t>
            </a:r>
          </a:p>
          <a:p>
            <a:pPr marL="361950" indent="-361950">
              <a:buClr>
                <a:srgbClr val="0070C0"/>
              </a:buClr>
              <a:buSzPct val="80000"/>
              <a:buFont typeface="Arial" panose="020B0604020202020204" pitchFamily="34" charset="0"/>
              <a:buChar char="►"/>
            </a:pPr>
            <a:r>
              <a:rPr lang="en-US" sz="2220" dirty="0"/>
              <a:t>The small intestine is the </a:t>
            </a:r>
            <a:r>
              <a:rPr lang="en-US" sz="2220" dirty="0" smtClean="0"/>
              <a:t/>
            </a:r>
            <a:br>
              <a:rPr lang="en-US" sz="2220" dirty="0" smtClean="0"/>
            </a:br>
            <a:r>
              <a:rPr lang="en-US" sz="2220" dirty="0" smtClean="0"/>
              <a:t>part </a:t>
            </a:r>
            <a:r>
              <a:rPr lang="en-US" sz="2220" dirty="0"/>
              <a:t>of the alimentary canal </a:t>
            </a:r>
            <a:r>
              <a:rPr lang="en-IE" sz="2220" dirty="0" smtClean="0"/>
              <a:t/>
            </a:r>
            <a:br>
              <a:rPr lang="en-IE" sz="2220" dirty="0" smtClean="0"/>
            </a:br>
            <a:r>
              <a:rPr lang="en-US" sz="2220" dirty="0" smtClean="0"/>
              <a:t>between </a:t>
            </a:r>
            <a:r>
              <a:rPr lang="en-US" sz="2220" dirty="0"/>
              <a:t>the stomach and </a:t>
            </a:r>
            <a:r>
              <a:rPr lang="en-US" sz="2220" dirty="0" smtClean="0"/>
              <a:t/>
            </a:r>
            <a:br>
              <a:rPr lang="en-US" sz="2220" dirty="0" smtClean="0"/>
            </a:br>
            <a:r>
              <a:rPr lang="en-US" sz="2220" dirty="0" smtClean="0"/>
              <a:t>the </a:t>
            </a:r>
            <a:r>
              <a:rPr lang="en-US" sz="2220" dirty="0"/>
              <a:t>colon. It is about </a:t>
            </a:r>
            <a:r>
              <a:rPr lang="en-US" sz="2220" dirty="0" smtClean="0"/>
              <a:t>5m </a:t>
            </a:r>
            <a:br>
              <a:rPr lang="en-US" sz="2220" dirty="0" smtClean="0"/>
            </a:br>
            <a:r>
              <a:rPr lang="en-US" sz="2220" dirty="0" smtClean="0"/>
              <a:t>long.</a:t>
            </a:r>
          </a:p>
          <a:p>
            <a:pPr marL="361950" indent="-361950">
              <a:buClr>
                <a:srgbClr val="0070C0"/>
              </a:buClr>
              <a:buSzPct val="80000"/>
              <a:buFont typeface="Arial" panose="020B0604020202020204" pitchFamily="34" charset="0"/>
              <a:buChar char="►"/>
            </a:pPr>
            <a:r>
              <a:rPr lang="en-US" sz="2220" dirty="0"/>
              <a:t>It is called the small intestine </a:t>
            </a:r>
            <a:r>
              <a:rPr lang="en-US" sz="2220" dirty="0" smtClean="0"/>
              <a:t/>
            </a:r>
            <a:br>
              <a:rPr lang="en-US" sz="2220" dirty="0" smtClean="0"/>
            </a:br>
            <a:r>
              <a:rPr lang="en-US" sz="2220" dirty="0" smtClean="0"/>
              <a:t>because </a:t>
            </a:r>
            <a:r>
              <a:rPr lang="en-US" sz="2220" dirty="0"/>
              <a:t>it is quite narrow.</a:t>
            </a:r>
          </a:p>
          <a:p>
            <a:pPr marL="361950" indent="-361950">
              <a:buClr>
                <a:srgbClr val="0070C0"/>
              </a:buClr>
              <a:buSzPct val="80000"/>
              <a:buFont typeface="Arial" panose="020B0604020202020204" pitchFamily="34" charset="0"/>
              <a:buChar char="►"/>
            </a:pPr>
            <a:r>
              <a:rPr lang="en-US" sz="2220" dirty="0" smtClean="0"/>
              <a:t>Different </a:t>
            </a:r>
            <a:r>
              <a:rPr lang="en-US" sz="2220" dirty="0"/>
              <a:t>parts of the small </a:t>
            </a:r>
            <a:r>
              <a:rPr lang="en-US" sz="2220" dirty="0" smtClean="0"/>
              <a:t/>
            </a:r>
            <a:br>
              <a:rPr lang="en-US" sz="2220" dirty="0" smtClean="0"/>
            </a:br>
            <a:r>
              <a:rPr lang="en-US" sz="2220" dirty="0" smtClean="0"/>
              <a:t>intestine </a:t>
            </a:r>
            <a:r>
              <a:rPr lang="en-US" sz="2220" dirty="0"/>
              <a:t>have different names. The first part, nearest to the stomach, is the </a:t>
            </a:r>
            <a:r>
              <a:rPr lang="en-US" sz="2220" b="1" dirty="0">
                <a:solidFill>
                  <a:srgbClr val="FF0000"/>
                </a:solidFill>
              </a:rPr>
              <a:t>duodenum</a:t>
            </a:r>
            <a:r>
              <a:rPr lang="en-US" sz="2220" dirty="0"/>
              <a:t>. The last part, nearest to the colon, is the </a:t>
            </a:r>
            <a:r>
              <a:rPr lang="en-US" sz="2220" b="1" dirty="0">
                <a:solidFill>
                  <a:srgbClr val="FF0000"/>
                </a:solidFill>
              </a:rPr>
              <a:t>ileum</a:t>
            </a:r>
            <a:r>
              <a:rPr lang="en-US" sz="2220" dirty="0"/>
              <a:t>.</a:t>
            </a:r>
          </a:p>
          <a:p>
            <a:pPr marL="361950" indent="-361950">
              <a:buClr>
                <a:srgbClr val="0070C0"/>
              </a:buClr>
              <a:buSzPct val="80000"/>
              <a:buFont typeface="Arial" panose="020B0604020202020204" pitchFamily="34" charset="0"/>
              <a:buChar char="►"/>
            </a:pPr>
            <a:r>
              <a:rPr lang="en-US" sz="2220" dirty="0"/>
              <a:t>Several enzymes are secreted into the duodenum.</a:t>
            </a:r>
          </a:p>
          <a:p>
            <a:pPr marL="361950" indent="-361950">
              <a:buClr>
                <a:srgbClr val="0070C0"/>
              </a:buClr>
              <a:buSzPct val="80000"/>
              <a:buFont typeface="Arial" panose="020B0604020202020204" pitchFamily="34" charset="0"/>
              <a:buChar char="►"/>
            </a:pPr>
            <a:r>
              <a:rPr lang="en-US" sz="2220" dirty="0"/>
              <a:t>They are made in the </a:t>
            </a:r>
            <a:r>
              <a:rPr lang="en-US" sz="2220" b="1" dirty="0">
                <a:solidFill>
                  <a:srgbClr val="FF0000"/>
                </a:solidFill>
              </a:rPr>
              <a:t>pancreas</a:t>
            </a:r>
            <a:r>
              <a:rPr lang="en-US" sz="2220" dirty="0"/>
              <a:t>, which is a cream- coloured gland, lying just underneath the stomach. A tube called the </a:t>
            </a:r>
            <a:r>
              <a:rPr lang="en-US" sz="2220" b="1" dirty="0">
                <a:solidFill>
                  <a:srgbClr val="FF0000"/>
                </a:solidFill>
              </a:rPr>
              <a:t>pancreatic duct </a:t>
            </a:r>
            <a:r>
              <a:rPr lang="en-US" sz="2220" dirty="0"/>
              <a:t>leads from the pancreas into the duodenum. </a:t>
            </a:r>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84</a:t>
            </a:r>
            <a:endParaRPr lang="en-GB" sz="1000" b="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1176" t="5459" r="1176" b="7581"/>
          <a:stretch/>
        </p:blipFill>
        <p:spPr>
          <a:xfrm>
            <a:off x="4283968" y="1124744"/>
            <a:ext cx="4573386" cy="3024336"/>
          </a:xfrm>
          <a:prstGeom prst="rect">
            <a:avLst/>
          </a:prstGeom>
        </p:spPr>
      </p:pic>
      <p:sp>
        <p:nvSpPr>
          <p:cNvPr id="10"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Small Intestine</a:t>
            </a:r>
            <a:endParaRPr lang="en-US" sz="3500" dirty="0"/>
          </a:p>
        </p:txBody>
      </p:sp>
      <p:sp>
        <p:nvSpPr>
          <p:cNvPr id="11" name="TextBox 10">
            <a:hlinkClick r:id="rId4" action="ppaction://hlinksldjump"/>
          </p:cNvPr>
          <p:cNvSpPr txBox="1"/>
          <p:nvPr/>
        </p:nvSpPr>
        <p:spPr>
          <a:xfrm>
            <a:off x="8238391" y="356546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760243951"/>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12969" cy="5632311"/>
          </a:xfrm>
          <a:prstGeom prst="rect">
            <a:avLst/>
          </a:prstGeom>
        </p:spPr>
        <p:txBody>
          <a:bodyPr wrap="square">
            <a:spAutoFit/>
          </a:bodyPr>
          <a:lstStyle/>
          <a:p>
            <a:pPr>
              <a:buClr>
                <a:srgbClr val="0070C0"/>
              </a:buClr>
              <a:buSzPct val="80000"/>
            </a:pPr>
            <a:r>
              <a:rPr lang="en-US" sz="2250" b="1" dirty="0" smtClean="0">
                <a:solidFill>
                  <a:srgbClr val="C00000"/>
                </a:solidFill>
              </a:rPr>
              <a:t>The </a:t>
            </a:r>
            <a:r>
              <a:rPr lang="en-US" sz="2250" b="1" dirty="0">
                <a:solidFill>
                  <a:srgbClr val="C00000"/>
                </a:solidFill>
              </a:rPr>
              <a:t>small intestine</a:t>
            </a:r>
          </a:p>
          <a:p>
            <a:pPr marL="361950" indent="-361950">
              <a:buClr>
                <a:srgbClr val="0070C0"/>
              </a:buClr>
              <a:buSzPct val="80000"/>
              <a:buFont typeface="Arial" panose="020B0604020202020204" pitchFamily="34" charset="0"/>
              <a:buChar char="►"/>
            </a:pPr>
            <a:r>
              <a:rPr lang="en-US" sz="2250" b="1" dirty="0" smtClean="0">
                <a:solidFill>
                  <a:srgbClr val="FF0000"/>
                </a:solidFill>
              </a:rPr>
              <a:t>Pancreatic </a:t>
            </a:r>
            <a:r>
              <a:rPr lang="en-US" sz="2250" b="1" dirty="0">
                <a:solidFill>
                  <a:srgbClr val="FF0000"/>
                </a:solidFill>
              </a:rPr>
              <a:t>juice</a:t>
            </a:r>
            <a:r>
              <a:rPr lang="en-US" sz="2250" dirty="0"/>
              <a:t>, which is a fluid made by the pancreas, flows along this tube.</a:t>
            </a:r>
          </a:p>
          <a:p>
            <a:pPr marL="361950" indent="-361950">
              <a:buClr>
                <a:srgbClr val="0070C0"/>
              </a:buClr>
              <a:buSzPct val="80000"/>
              <a:buFont typeface="Arial" panose="020B0604020202020204" pitchFamily="34" charset="0"/>
              <a:buChar char="►"/>
            </a:pPr>
            <a:r>
              <a:rPr lang="en-US" sz="2250" dirty="0"/>
              <a:t>This fluid contains many enzymes, including </a:t>
            </a:r>
            <a:r>
              <a:rPr lang="en-US" sz="2250" b="1" dirty="0">
                <a:solidFill>
                  <a:srgbClr val="FF0000"/>
                </a:solidFill>
              </a:rPr>
              <a:t>amylase, </a:t>
            </a:r>
            <a:r>
              <a:rPr lang="en-US" sz="2250" b="1" dirty="0" smtClean="0">
                <a:solidFill>
                  <a:srgbClr val="FF0000"/>
                </a:solidFill>
              </a:rPr>
              <a:t>protease </a:t>
            </a:r>
            <a:r>
              <a:rPr lang="en-US" sz="2250" dirty="0"/>
              <a:t>and</a:t>
            </a:r>
            <a:r>
              <a:rPr lang="en-US" sz="2250" b="1" dirty="0">
                <a:solidFill>
                  <a:srgbClr val="FF0000"/>
                </a:solidFill>
              </a:rPr>
              <a:t> lipase</a:t>
            </a:r>
            <a:r>
              <a:rPr lang="en-US" sz="2250" dirty="0"/>
              <a:t>. Amylase breaks down starch to </a:t>
            </a:r>
            <a:r>
              <a:rPr lang="en-US" sz="2250" b="1" dirty="0">
                <a:solidFill>
                  <a:srgbClr val="FF0000"/>
                </a:solidFill>
              </a:rPr>
              <a:t>maltose</a:t>
            </a:r>
            <a:r>
              <a:rPr lang="en-US" sz="2250" dirty="0"/>
              <a:t>. </a:t>
            </a:r>
            <a:r>
              <a:rPr lang="en-US" sz="2250" b="1" dirty="0">
                <a:solidFill>
                  <a:srgbClr val="FF0000"/>
                </a:solidFill>
              </a:rPr>
              <a:t>Trypsin</a:t>
            </a:r>
            <a:r>
              <a:rPr lang="en-US" sz="2250" dirty="0"/>
              <a:t> is a protease, which breaks down proteins to polypeptides. Lipase breaks down fats (lipids) to fatty acids and glycerol.</a:t>
            </a:r>
          </a:p>
          <a:p>
            <a:pPr marL="361950" indent="-361950">
              <a:buClr>
                <a:srgbClr val="0070C0"/>
              </a:buClr>
              <a:buSzPct val="80000"/>
              <a:buFont typeface="Arial" panose="020B0604020202020204" pitchFamily="34" charset="0"/>
              <a:buChar char="►"/>
            </a:pPr>
            <a:r>
              <a:rPr lang="en-US" sz="2250" dirty="0"/>
              <a:t>These enzymes do not </a:t>
            </a:r>
            <a:r>
              <a:rPr lang="en-US" sz="2250" dirty="0" smtClean="0"/>
              <a:t>work </a:t>
            </a:r>
            <a:br>
              <a:rPr lang="en-US" sz="2250" dirty="0" smtClean="0"/>
            </a:br>
            <a:r>
              <a:rPr lang="en-US" sz="2250" dirty="0" smtClean="0"/>
              <a:t>well </a:t>
            </a:r>
            <a:r>
              <a:rPr lang="en-US" sz="2250" dirty="0"/>
              <a:t>in acid </a:t>
            </a:r>
            <a:r>
              <a:rPr lang="en-US" sz="2250" dirty="0" smtClean="0"/>
              <a:t>environments</a:t>
            </a:r>
            <a:r>
              <a:rPr lang="en-US" sz="2250" dirty="0"/>
              <a:t>, </a:t>
            </a:r>
            <a:r>
              <a:rPr lang="en-US" sz="2250" dirty="0" smtClean="0"/>
              <a:t/>
            </a:r>
            <a:br>
              <a:rPr lang="en-US" sz="2250" dirty="0" smtClean="0"/>
            </a:br>
            <a:r>
              <a:rPr lang="en-US" sz="2250" dirty="0" smtClean="0"/>
              <a:t>but </a:t>
            </a:r>
            <a:r>
              <a:rPr lang="en-US" sz="2250" dirty="0"/>
              <a:t>the </a:t>
            </a:r>
            <a:r>
              <a:rPr lang="en-US" sz="2250" dirty="0" err="1" smtClean="0"/>
              <a:t>chyme</a:t>
            </a:r>
            <a:r>
              <a:rPr lang="en-US" sz="2250" dirty="0" smtClean="0"/>
              <a:t> </a:t>
            </a:r>
            <a:r>
              <a:rPr lang="en-US" sz="2250" dirty="0"/>
              <a:t>which has </a:t>
            </a:r>
            <a:r>
              <a:rPr lang="en-US" sz="2250" dirty="0" smtClean="0"/>
              <a:t/>
            </a:r>
            <a:br>
              <a:rPr lang="en-US" sz="2250" dirty="0" smtClean="0"/>
            </a:br>
            <a:r>
              <a:rPr lang="en-US" sz="2250" dirty="0" smtClean="0"/>
              <a:t>come from </a:t>
            </a:r>
            <a:r>
              <a:rPr lang="en-US" sz="2250" dirty="0"/>
              <a:t>the stomach </a:t>
            </a:r>
            <a:r>
              <a:rPr lang="en-US" sz="2250" dirty="0" smtClean="0"/>
              <a:t/>
            </a:r>
            <a:br>
              <a:rPr lang="en-US" sz="2250" dirty="0" smtClean="0"/>
            </a:br>
            <a:r>
              <a:rPr lang="en-US" sz="2250" dirty="0" smtClean="0"/>
              <a:t>contains hydrochloric </a:t>
            </a:r>
            <a:r>
              <a:rPr lang="en-US" sz="2250" dirty="0"/>
              <a:t>acid. </a:t>
            </a:r>
          </a:p>
          <a:p>
            <a:pPr marL="361950" indent="-361950">
              <a:buClr>
                <a:srgbClr val="0070C0"/>
              </a:buClr>
              <a:buSzPct val="80000"/>
              <a:buFont typeface="Arial" panose="020B0604020202020204" pitchFamily="34" charset="0"/>
              <a:buChar char="►"/>
            </a:pPr>
            <a:r>
              <a:rPr lang="en-US" sz="2250" dirty="0" smtClean="0"/>
              <a:t>Pancreatic </a:t>
            </a:r>
            <a:r>
              <a:rPr lang="en-US" sz="2250" dirty="0"/>
              <a:t>juice contains </a:t>
            </a:r>
            <a:r>
              <a:rPr lang="en-US" sz="2250" dirty="0" smtClean="0"/>
              <a:t/>
            </a:r>
            <a:br>
              <a:rPr lang="en-US" sz="2250" dirty="0" smtClean="0"/>
            </a:br>
            <a:r>
              <a:rPr lang="en-US" sz="2250" dirty="0" smtClean="0"/>
              <a:t>sodium </a:t>
            </a:r>
            <a:r>
              <a:rPr lang="en-US" sz="2250" dirty="0" err="1"/>
              <a:t>hydrogencarbonate</a:t>
            </a:r>
            <a:r>
              <a:rPr lang="en-US" sz="2250" dirty="0"/>
              <a:t> </a:t>
            </a:r>
            <a:r>
              <a:rPr lang="en-US" sz="2250" dirty="0" smtClean="0"/>
              <a:t/>
            </a:r>
            <a:br>
              <a:rPr lang="en-US" sz="2250" dirty="0" smtClean="0"/>
            </a:br>
            <a:r>
              <a:rPr lang="en-US" sz="2250" dirty="0" smtClean="0"/>
              <a:t>which </a:t>
            </a:r>
            <a:r>
              <a:rPr lang="en-US" sz="2250" dirty="0"/>
              <a:t>partially </a:t>
            </a:r>
            <a:r>
              <a:rPr lang="en-US" sz="2250" dirty="0" err="1"/>
              <a:t>neutralises</a:t>
            </a:r>
            <a:r>
              <a:rPr lang="en-US" sz="2250" dirty="0"/>
              <a:t> </a:t>
            </a:r>
            <a:r>
              <a:rPr lang="en-US" sz="2250" dirty="0" smtClean="0"/>
              <a:t/>
            </a:r>
            <a:br>
              <a:rPr lang="en-US" sz="2250" dirty="0" smtClean="0"/>
            </a:br>
            <a:r>
              <a:rPr lang="en-US" sz="2250" dirty="0" smtClean="0"/>
              <a:t>the </a:t>
            </a:r>
            <a:r>
              <a:rPr lang="en-US" sz="2250" dirty="0"/>
              <a:t>acid.</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Small Intestine</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84</a:t>
            </a:r>
            <a:endParaRPr lang="en-GB" sz="1000"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176" t="5459" r="1176" b="7581"/>
          <a:stretch/>
        </p:blipFill>
        <p:spPr>
          <a:xfrm>
            <a:off x="4319094" y="3645025"/>
            <a:ext cx="4573386" cy="3024336"/>
          </a:xfrm>
          <a:prstGeom prst="rect">
            <a:avLst/>
          </a:prstGeom>
        </p:spPr>
      </p:pic>
      <p:sp>
        <p:nvSpPr>
          <p:cNvPr id="8" name="TextBox 7">
            <a:hlinkClick r:id="rId4" action="ppaction://hlinksldjump"/>
          </p:cNvPr>
          <p:cNvSpPr txBox="1"/>
          <p:nvPr/>
        </p:nvSpPr>
        <p:spPr>
          <a:xfrm>
            <a:off x="8310142" y="292494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20297101"/>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671793" cy="5647700"/>
          </a:xfrm>
          <a:prstGeom prst="rect">
            <a:avLst/>
          </a:prstGeom>
        </p:spPr>
        <p:txBody>
          <a:bodyPr wrap="square">
            <a:spAutoFit/>
          </a:bodyPr>
          <a:lstStyle/>
          <a:p>
            <a:pPr>
              <a:buClr>
                <a:srgbClr val="0070C0"/>
              </a:buClr>
              <a:buSzPct val="80000"/>
            </a:pPr>
            <a:r>
              <a:rPr lang="en-US" sz="1900" b="1" dirty="0" smtClean="0">
                <a:solidFill>
                  <a:srgbClr val="C00000"/>
                </a:solidFill>
              </a:rPr>
              <a:t>Bile</a:t>
            </a:r>
            <a:endParaRPr lang="en-US" sz="1900" b="1" dirty="0">
              <a:solidFill>
                <a:srgbClr val="C00000"/>
              </a:solidFill>
            </a:endParaRPr>
          </a:p>
          <a:p>
            <a:pPr marL="361950" indent="-361950">
              <a:buClr>
                <a:srgbClr val="0070C0"/>
              </a:buClr>
              <a:buSzPct val="80000"/>
              <a:buFont typeface="Arial" panose="020B0604020202020204" pitchFamily="34" charset="0"/>
              <a:buChar char="►"/>
            </a:pPr>
            <a:r>
              <a:rPr lang="en-US" sz="1900" dirty="0"/>
              <a:t>As well as pancreatic juice, another fluid </a:t>
            </a:r>
            <a:r>
              <a:rPr lang="en-US" sz="1900" dirty="0" smtClean="0"/>
              <a:t/>
            </a:r>
            <a:br>
              <a:rPr lang="en-US" sz="1900" dirty="0" smtClean="0"/>
            </a:br>
            <a:r>
              <a:rPr lang="en-US" sz="1900" dirty="0" smtClean="0"/>
              <a:t>flows </a:t>
            </a:r>
            <a:r>
              <a:rPr lang="en-US" sz="1900" dirty="0"/>
              <a:t>into the duodenum. It is called bile. </a:t>
            </a:r>
            <a:r>
              <a:rPr lang="en-US" sz="1900" dirty="0" smtClean="0"/>
              <a:t/>
            </a:r>
            <a:br>
              <a:rPr lang="en-US" sz="1900" dirty="0" smtClean="0"/>
            </a:br>
            <a:r>
              <a:rPr lang="en-US" sz="1900" dirty="0" smtClean="0"/>
              <a:t>Bile </a:t>
            </a:r>
            <a:r>
              <a:rPr lang="en-US" sz="1900" dirty="0"/>
              <a:t>is a yellowish green, alkaline, watery </a:t>
            </a:r>
            <a:r>
              <a:rPr lang="en-US" sz="1900" dirty="0" smtClean="0"/>
              <a:t/>
            </a:r>
            <a:br>
              <a:rPr lang="en-US" sz="1900" dirty="0" smtClean="0"/>
            </a:br>
            <a:r>
              <a:rPr lang="en-US" sz="1900" dirty="0" smtClean="0"/>
              <a:t>liquid</a:t>
            </a:r>
            <a:r>
              <a:rPr lang="en-US" sz="1900" dirty="0"/>
              <a:t>, which helps to </a:t>
            </a:r>
            <a:r>
              <a:rPr lang="en-US" sz="1900" dirty="0" err="1"/>
              <a:t>neutralise</a:t>
            </a:r>
            <a:r>
              <a:rPr lang="en-US" sz="1900" dirty="0"/>
              <a:t> the acidic </a:t>
            </a:r>
            <a:r>
              <a:rPr lang="en-US" sz="1900" dirty="0" smtClean="0"/>
              <a:t/>
            </a:r>
            <a:br>
              <a:rPr lang="en-US" sz="1900" dirty="0" smtClean="0"/>
            </a:br>
            <a:r>
              <a:rPr lang="en-US" sz="1900" dirty="0" smtClean="0"/>
              <a:t>mixture </a:t>
            </a:r>
            <a:r>
              <a:rPr lang="en-US" sz="1900" dirty="0"/>
              <a:t>from the stomach. It is made in the </a:t>
            </a:r>
            <a:r>
              <a:rPr lang="en-US" sz="1900" dirty="0" smtClean="0"/>
              <a:t/>
            </a:r>
            <a:br>
              <a:rPr lang="en-US" sz="1900" dirty="0" smtClean="0"/>
            </a:br>
            <a:r>
              <a:rPr lang="en-US" sz="1900" dirty="0" smtClean="0"/>
              <a:t>liver</a:t>
            </a:r>
            <a:r>
              <a:rPr lang="en-US" sz="1900" dirty="0"/>
              <a:t>, and then stored in the gall bladder. It </a:t>
            </a:r>
            <a:r>
              <a:rPr lang="en-US" sz="1900" dirty="0" smtClean="0"/>
              <a:t/>
            </a:r>
            <a:br>
              <a:rPr lang="en-US" sz="1900" dirty="0" smtClean="0"/>
            </a:br>
            <a:r>
              <a:rPr lang="en-US" sz="1900" dirty="0" smtClean="0"/>
              <a:t>flows </a:t>
            </a:r>
            <a:r>
              <a:rPr lang="en-US" sz="1900" dirty="0"/>
              <a:t>to the duodenum along the bile duct.</a:t>
            </a:r>
          </a:p>
          <a:p>
            <a:pPr marL="361950" indent="-361950">
              <a:buClr>
                <a:srgbClr val="0070C0"/>
              </a:buClr>
              <a:buSzPct val="80000"/>
              <a:buFont typeface="Arial" panose="020B0604020202020204" pitchFamily="34" charset="0"/>
              <a:buChar char="►"/>
            </a:pPr>
            <a:r>
              <a:rPr lang="en-US" sz="1900" dirty="0"/>
              <a:t>Bile does not contain any enzymes. It does, </a:t>
            </a:r>
            <a:r>
              <a:rPr lang="en-US" sz="1900" dirty="0" smtClean="0"/>
              <a:t/>
            </a:r>
            <a:br>
              <a:rPr lang="en-US" sz="1900" dirty="0" smtClean="0"/>
            </a:br>
            <a:r>
              <a:rPr lang="en-US" sz="1900" dirty="0" smtClean="0"/>
              <a:t>however</a:t>
            </a:r>
            <a:r>
              <a:rPr lang="en-US" sz="1900" dirty="0"/>
              <a:t>, help to digest fats. It does this by </a:t>
            </a:r>
            <a:r>
              <a:rPr lang="en-US" sz="1900" dirty="0" smtClean="0"/>
              <a:t/>
            </a:r>
            <a:br>
              <a:rPr lang="en-US" sz="1900" dirty="0" smtClean="0"/>
            </a:br>
            <a:r>
              <a:rPr lang="en-US" sz="1900" dirty="0" smtClean="0"/>
              <a:t>breaking </a:t>
            </a:r>
            <a:r>
              <a:rPr lang="en-US" sz="1900" dirty="0"/>
              <a:t>up the large drops of fat into very </a:t>
            </a:r>
            <a:r>
              <a:rPr lang="en-US" sz="1900" dirty="0" smtClean="0"/>
              <a:t/>
            </a:r>
            <a:br>
              <a:rPr lang="en-US" sz="1900" dirty="0" smtClean="0"/>
            </a:br>
            <a:r>
              <a:rPr lang="en-US" sz="1900" dirty="0" smtClean="0"/>
              <a:t>small </a:t>
            </a:r>
            <a:r>
              <a:rPr lang="en-US" sz="1900" dirty="0"/>
              <a:t>ones, making it easier for the lipase </a:t>
            </a:r>
            <a:r>
              <a:rPr lang="en-US" sz="1900" dirty="0" smtClean="0"/>
              <a:t/>
            </a:r>
            <a:br>
              <a:rPr lang="en-US" sz="1900" dirty="0" smtClean="0"/>
            </a:br>
            <a:r>
              <a:rPr lang="en-US" sz="1900" dirty="0" smtClean="0"/>
              <a:t>in </a:t>
            </a:r>
            <a:r>
              <a:rPr lang="en-US" sz="1900" dirty="0"/>
              <a:t>the pancreatic juice to digest them into fatty acids and glycerol. This is called emulsification, and is done by salts in the bile called bile salts. </a:t>
            </a:r>
            <a:r>
              <a:rPr lang="en-US" sz="1900" b="1" dirty="0">
                <a:solidFill>
                  <a:srgbClr val="FF0000"/>
                </a:solidFill>
              </a:rPr>
              <a:t>Emulsification</a:t>
            </a:r>
            <a:r>
              <a:rPr lang="en-US" sz="1900" dirty="0">
                <a:solidFill>
                  <a:srgbClr val="FF0000"/>
                </a:solidFill>
              </a:rPr>
              <a:t> </a:t>
            </a:r>
            <a:r>
              <a:rPr lang="en-US" sz="1900" dirty="0"/>
              <a:t>is a type of mechanical digestion.</a:t>
            </a:r>
          </a:p>
          <a:p>
            <a:pPr marL="361950" indent="-361950">
              <a:buClr>
                <a:srgbClr val="0070C0"/>
              </a:buClr>
              <a:buSzPct val="80000"/>
              <a:buFont typeface="Arial" panose="020B0604020202020204" pitchFamily="34" charset="0"/>
              <a:buChar char="►"/>
            </a:pPr>
            <a:r>
              <a:rPr lang="en-US" sz="1900" dirty="0"/>
              <a:t>Bile also contains yellowish bile pigments. These are made by the liver when it breaks down old red blood cells. The bile pigments are made from </a:t>
            </a:r>
            <a:r>
              <a:rPr lang="en-US" sz="1900" b="1" dirty="0" err="1">
                <a:solidFill>
                  <a:srgbClr val="FF0000"/>
                </a:solidFill>
              </a:rPr>
              <a:t>haemoglobin</a:t>
            </a:r>
            <a:r>
              <a:rPr lang="en-US" sz="1900" dirty="0"/>
              <a:t>. The pigments are not needed by the body, so they are eventually excreted in the faeces.</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Bile</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85</a:t>
            </a:r>
            <a:endParaRPr lang="en-GB" sz="1000" b="1" dirty="0">
              <a:latin typeface="Arial" panose="020B0604020202020204" pitchFamily="34" charset="0"/>
              <a:cs typeface="Arial" panose="020B0604020202020204" pitchFamily="34" charset="0"/>
            </a:endParaRPr>
          </a:p>
        </p:txBody>
      </p:sp>
      <p:sp>
        <p:nvSpPr>
          <p:cNvPr id="8" name="Rectangle 7"/>
          <p:cNvSpPr/>
          <p:nvPr/>
        </p:nvSpPr>
        <p:spPr>
          <a:xfrm>
            <a:off x="5364088" y="3934397"/>
            <a:ext cx="3487216" cy="626701"/>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7.19 – </a:t>
            </a:r>
            <a:r>
              <a:rPr lang="en-US" dirty="0" smtClean="0"/>
              <a:t>Longitudinal section through a villus</a:t>
            </a:r>
            <a:endParaRPr lang="en-GB" dirty="0"/>
          </a:p>
        </p:txBody>
      </p:sp>
      <p:pic>
        <p:nvPicPr>
          <p:cNvPr id="10" name="Picture 9"/>
          <p:cNvPicPr>
            <a:picLocks noChangeAspect="1"/>
          </p:cNvPicPr>
          <p:nvPr/>
        </p:nvPicPr>
        <p:blipFill rotWithShape="1">
          <a:blip r:embed="rId3"/>
          <a:srcRect l="414" t="12178" r="70753" b="47878"/>
          <a:stretch/>
        </p:blipFill>
        <p:spPr>
          <a:xfrm>
            <a:off x="5364088" y="1124744"/>
            <a:ext cx="3487216" cy="2716005"/>
          </a:xfrm>
          <a:prstGeom prst="rect">
            <a:avLst/>
          </a:prstGeom>
        </p:spPr>
      </p:pic>
      <p:sp>
        <p:nvSpPr>
          <p:cNvPr id="13" name="TextBox 12">
            <a:hlinkClick r:id="rId4" action="ppaction://hlinksldjump"/>
          </p:cNvPr>
          <p:cNvSpPr txBox="1"/>
          <p:nvPr/>
        </p:nvSpPr>
        <p:spPr>
          <a:xfrm>
            <a:off x="8238391" y="285293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66355321"/>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90921" y="1131264"/>
            <a:ext cx="8660383" cy="5632311"/>
          </a:xfrm>
          <a:prstGeom prst="rect">
            <a:avLst/>
          </a:prstGeom>
        </p:spPr>
        <p:txBody>
          <a:bodyPr wrap="square">
            <a:spAutoFit/>
          </a:bodyPr>
          <a:lstStyle/>
          <a:p>
            <a:pPr>
              <a:buClr>
                <a:srgbClr val="0070C0"/>
              </a:buClr>
              <a:buSzPct val="80000"/>
            </a:pPr>
            <a:r>
              <a:rPr lang="en-US" sz="2000" b="1" dirty="0" smtClean="0">
                <a:solidFill>
                  <a:srgbClr val="C00000"/>
                </a:solidFill>
              </a:rPr>
              <a:t>Villi</a:t>
            </a:r>
            <a:endParaRPr lang="en-US" sz="2000" b="1" dirty="0">
              <a:solidFill>
                <a:srgbClr val="C00000"/>
              </a:solidFill>
            </a:endParaRPr>
          </a:p>
          <a:p>
            <a:pPr marL="361950" indent="-361950">
              <a:buClr>
                <a:srgbClr val="0070C0"/>
              </a:buClr>
              <a:buSzPct val="80000"/>
              <a:buFont typeface="Arial" panose="020B0604020202020204" pitchFamily="34" charset="0"/>
              <a:buChar char="►"/>
            </a:pPr>
            <a:r>
              <a:rPr lang="en-US" sz="2000" dirty="0"/>
              <a:t>As well as receiving enzymes made in the pancreas, the small intestine makes some enzymes itself. They are made by cells in its walls.</a:t>
            </a:r>
          </a:p>
          <a:p>
            <a:pPr marL="361950" indent="-361950">
              <a:buClr>
                <a:srgbClr val="0070C0"/>
              </a:buClr>
              <a:buSzPct val="80000"/>
              <a:buFont typeface="Arial" panose="020B0604020202020204" pitchFamily="34" charset="0"/>
              <a:buChar char="►"/>
            </a:pPr>
            <a:r>
              <a:rPr lang="en-US" sz="2000" dirty="0"/>
              <a:t>The inner wall of all parts of the small intestine - the duodenum and ileum - is covered with millions of tiny projections. They are called villi (singular: villus). Each villus is about 1 mm long (Figures 7.19, 7.20, 7.21 </a:t>
            </a:r>
            <a:r>
              <a:rPr lang="en-US" sz="2000" dirty="0" smtClean="0"/>
              <a:t>and 7.22. </a:t>
            </a:r>
            <a:r>
              <a:rPr lang="en-US" sz="2000" dirty="0"/>
              <a:t>Cells covering the villi make enzymes. The enzymes do not come out into the lumen of the small intestine, but stay close to the cells which make them. These enzymes complete the digestion of food.</a:t>
            </a:r>
          </a:p>
          <a:p>
            <a:pPr marL="361950" indent="-361950">
              <a:buClr>
                <a:srgbClr val="0070C0"/>
              </a:buClr>
              <a:buSzPct val="80000"/>
              <a:buFont typeface="Arial" panose="020B0604020202020204" pitchFamily="34" charset="0"/>
              <a:buChar char="►"/>
            </a:pPr>
            <a:r>
              <a:rPr lang="en-US" sz="2000" dirty="0"/>
              <a:t>The carbohydrase enzyme </a:t>
            </a:r>
            <a:r>
              <a:rPr lang="en-US" sz="2000" b="1" dirty="0">
                <a:solidFill>
                  <a:srgbClr val="FF0000"/>
                </a:solidFill>
              </a:rPr>
              <a:t>maltase</a:t>
            </a:r>
            <a:r>
              <a:rPr lang="en-US" sz="2000" dirty="0">
                <a:solidFill>
                  <a:srgbClr val="FF0000"/>
                </a:solidFill>
              </a:rPr>
              <a:t> </a:t>
            </a:r>
            <a:r>
              <a:rPr lang="en-US" sz="2000" dirty="0"/>
              <a:t>breaks down maltose to </a:t>
            </a:r>
            <a:r>
              <a:rPr lang="en-US" sz="2000" b="1" dirty="0">
                <a:solidFill>
                  <a:srgbClr val="FF0000"/>
                </a:solidFill>
              </a:rPr>
              <a:t>glucose</a:t>
            </a:r>
            <a:r>
              <a:rPr lang="en-US" sz="2000" dirty="0"/>
              <a:t>. Proteases finish </a:t>
            </a:r>
            <a:r>
              <a:rPr lang="en-US" sz="2000" dirty="0" smtClean="0"/>
              <a:t/>
            </a:r>
            <a:br>
              <a:rPr lang="en-US" sz="2000" dirty="0" smtClean="0"/>
            </a:br>
            <a:r>
              <a:rPr lang="en-US" sz="2000" dirty="0" smtClean="0"/>
              <a:t>breaking </a:t>
            </a:r>
            <a:r>
              <a:rPr lang="en-US" sz="2000" dirty="0"/>
              <a:t>down any </a:t>
            </a:r>
            <a:r>
              <a:rPr lang="en-US" sz="2000" dirty="0" smtClean="0"/>
              <a:t/>
            </a:r>
            <a:br>
              <a:rPr lang="en-US" sz="2000" dirty="0" smtClean="0"/>
            </a:br>
            <a:r>
              <a:rPr lang="en-US" sz="2000" dirty="0" smtClean="0"/>
              <a:t>polypeptides </a:t>
            </a:r>
            <a:r>
              <a:rPr lang="en-US" sz="2000" dirty="0"/>
              <a:t>into </a:t>
            </a:r>
            <a:r>
              <a:rPr lang="en-US" sz="2000" dirty="0" smtClean="0"/>
              <a:t/>
            </a:r>
            <a:br>
              <a:rPr lang="en-US" sz="2000" dirty="0" smtClean="0"/>
            </a:br>
            <a:r>
              <a:rPr lang="en-US" sz="2000" b="1" dirty="0" smtClean="0">
                <a:solidFill>
                  <a:srgbClr val="FF0000"/>
                </a:solidFill>
              </a:rPr>
              <a:t>amino </a:t>
            </a:r>
            <a:r>
              <a:rPr lang="en-US" sz="2000" b="1" dirty="0">
                <a:solidFill>
                  <a:srgbClr val="FF0000"/>
                </a:solidFill>
              </a:rPr>
              <a:t>acids</a:t>
            </a:r>
            <a:r>
              <a:rPr lang="en-US" sz="2000" dirty="0"/>
              <a:t>. </a:t>
            </a:r>
            <a:r>
              <a:rPr lang="en-US" sz="2000" dirty="0" smtClean="0"/>
              <a:t/>
            </a:r>
            <a:br>
              <a:rPr lang="en-US" sz="2000" dirty="0" smtClean="0"/>
            </a:br>
            <a:r>
              <a:rPr lang="en-US" sz="2000" dirty="0" smtClean="0"/>
              <a:t>Lipase </a:t>
            </a:r>
            <a:r>
              <a:rPr lang="en-US" sz="2000" dirty="0"/>
              <a:t>completes </a:t>
            </a:r>
            <a:r>
              <a:rPr lang="en-US" sz="2000" dirty="0" smtClean="0"/>
              <a:t/>
            </a:r>
            <a:br>
              <a:rPr lang="en-US" sz="2000" dirty="0" smtClean="0"/>
            </a:br>
            <a:r>
              <a:rPr lang="en-US" sz="2000" dirty="0" smtClean="0"/>
              <a:t>the </a:t>
            </a:r>
            <a:r>
              <a:rPr lang="en-US" sz="2000" dirty="0"/>
              <a:t>breakdown of fats </a:t>
            </a:r>
            <a:r>
              <a:rPr lang="en-US" sz="2000" dirty="0" smtClean="0"/>
              <a:t/>
            </a:r>
            <a:br>
              <a:rPr lang="en-US" sz="2000" dirty="0" smtClean="0"/>
            </a:br>
            <a:r>
              <a:rPr lang="en-US" sz="2000" dirty="0" smtClean="0"/>
              <a:t>to </a:t>
            </a:r>
            <a:r>
              <a:rPr lang="en-US" sz="2000" dirty="0"/>
              <a:t>fatty acids and </a:t>
            </a:r>
            <a:r>
              <a:rPr lang="en-US" sz="2000" dirty="0" smtClean="0"/>
              <a:t/>
            </a:r>
            <a:br>
              <a:rPr lang="en-US" sz="2000" dirty="0" smtClean="0"/>
            </a:br>
            <a:r>
              <a:rPr lang="en-US" sz="2000" dirty="0" smtClean="0"/>
              <a:t>glycerol</a:t>
            </a:r>
            <a:r>
              <a:rPr lang="en-US" sz="2000" dirty="0"/>
              <a:t>.</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Villi</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85</a:t>
            </a:r>
            <a:endParaRPr lang="en-GB" sz="1000" b="1" dirty="0">
              <a:latin typeface="Arial" panose="020B0604020202020204" pitchFamily="34" charset="0"/>
              <a:cs typeface="Arial" panose="020B0604020202020204" pitchFamily="34" charset="0"/>
            </a:endParaRPr>
          </a:p>
        </p:txBody>
      </p:sp>
      <p:pic>
        <p:nvPicPr>
          <p:cNvPr id="44036" name="Picture 4" descr="https://image.slidesharecdn.com/smallintestine-140925031620-phpapp01/95/small-intestine-11-638jpg?cb=1411615023"/>
          <p:cNvPicPr>
            <a:picLocks noChangeAspect="1" noChangeArrowheads="1"/>
          </p:cNvPicPr>
          <p:nvPr/>
        </p:nvPicPr>
        <p:blipFill rotWithShape="1">
          <a:blip r:embed="rId3">
            <a:extLst>
              <a:ext uri="{28A0092B-C50C-407E-A947-70E740481C1C}">
                <a14:useLocalDpi xmlns:a14="http://schemas.microsoft.com/office/drawing/2010/main" val="0"/>
              </a:ext>
            </a:extLst>
          </a:blip>
          <a:srcRect t="30358" r="3023" b="16403"/>
          <a:stretch/>
        </p:blipFill>
        <p:spPr bwMode="auto">
          <a:xfrm>
            <a:off x="2958057" y="4293096"/>
            <a:ext cx="5893247" cy="216024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317032" y="6319659"/>
            <a:ext cx="4855368" cy="349702"/>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Figure </a:t>
            </a:r>
            <a:r>
              <a:rPr lang="en-US" b="1" dirty="0" smtClean="0"/>
              <a:t>7.20 – </a:t>
            </a:r>
            <a:r>
              <a:rPr lang="en-US" dirty="0" smtClean="0"/>
              <a:t>Detail of the surface of a villi.</a:t>
            </a:r>
            <a:endParaRPr lang="en-GB" dirty="0"/>
          </a:p>
        </p:txBody>
      </p:sp>
      <p:sp>
        <p:nvSpPr>
          <p:cNvPr id="9" name="TextBox 8">
            <a:hlinkClick r:id="rId4" action="ppaction://hlinksldjump"/>
          </p:cNvPr>
          <p:cNvSpPr txBox="1"/>
          <p:nvPr/>
        </p:nvSpPr>
        <p:spPr>
          <a:xfrm>
            <a:off x="8382150" y="1556792"/>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40303574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90921" y="1131264"/>
            <a:ext cx="5965254" cy="3416320"/>
          </a:xfrm>
          <a:prstGeom prst="rect">
            <a:avLst/>
          </a:prstGeom>
        </p:spPr>
        <p:txBody>
          <a:bodyPr wrap="square">
            <a:spAutoFit/>
          </a:bodyPr>
          <a:lstStyle/>
          <a:p>
            <a:pPr>
              <a:buClr>
                <a:srgbClr val="0070C0"/>
              </a:buClr>
              <a:buSzPct val="80000"/>
            </a:pPr>
            <a:r>
              <a:rPr lang="en-US" b="1" dirty="0" smtClean="0">
                <a:solidFill>
                  <a:srgbClr val="C00000"/>
                </a:solidFill>
              </a:rPr>
              <a:t>Absorption </a:t>
            </a:r>
            <a:r>
              <a:rPr lang="en-US" b="1" dirty="0">
                <a:solidFill>
                  <a:srgbClr val="C00000"/>
                </a:solidFill>
              </a:rPr>
              <a:t>of digested food</a:t>
            </a:r>
          </a:p>
          <a:p>
            <a:pPr marL="361950" indent="-361950">
              <a:buClr>
                <a:srgbClr val="0070C0"/>
              </a:buClr>
              <a:buSzPct val="80000"/>
              <a:buFont typeface="Arial" panose="020B0604020202020204" pitchFamily="34" charset="0"/>
              <a:buChar char="►"/>
            </a:pPr>
            <a:r>
              <a:rPr lang="en-US" dirty="0"/>
              <a:t>By now, most carbohydrates have been broken down to </a:t>
            </a:r>
            <a:r>
              <a:rPr lang="en-US" dirty="0" smtClean="0"/>
              <a:t>simple </a:t>
            </a:r>
            <a:r>
              <a:rPr lang="en-US" dirty="0"/>
              <a:t>sugars, proteins to amino acids, and fats to fatty acids and glycerol. These molecules are small enough to </a:t>
            </a:r>
            <a:r>
              <a:rPr lang="en-US" dirty="0" smtClean="0"/>
              <a:t>pass </a:t>
            </a:r>
            <a:r>
              <a:rPr lang="en-US" dirty="0"/>
              <a:t>through the wall of the small intestine and into the </a:t>
            </a:r>
            <a:r>
              <a:rPr lang="en-US" dirty="0" smtClean="0"/>
              <a:t>blood</a:t>
            </a:r>
            <a:r>
              <a:rPr lang="en-US" dirty="0"/>
              <a:t>. This is called </a:t>
            </a:r>
            <a:r>
              <a:rPr lang="en-US" b="1" dirty="0">
                <a:solidFill>
                  <a:srgbClr val="FF0000"/>
                </a:solidFill>
              </a:rPr>
              <a:t>absorption</a:t>
            </a:r>
            <a:r>
              <a:rPr lang="en-US" dirty="0"/>
              <a:t>.</a:t>
            </a:r>
          </a:p>
          <a:p>
            <a:pPr marL="361950" indent="-361950">
              <a:buClr>
                <a:srgbClr val="0070C0"/>
              </a:buClr>
              <a:buSzPct val="80000"/>
              <a:buFont typeface="Arial" panose="020B0604020202020204" pitchFamily="34" charset="0"/>
              <a:buChar char="►"/>
            </a:pPr>
            <a:r>
              <a:rPr lang="en-US" dirty="0"/>
              <a:t>The small intestine is especially adapted to allow absorption to take place very efficiently. Some of its features are listed in Table 7.5</a:t>
            </a:r>
            <a:r>
              <a:rPr lang="en-US" dirty="0" smtClean="0"/>
              <a:t>.</a:t>
            </a:r>
          </a:p>
          <a:p>
            <a:pPr marL="361950" indent="-361950">
              <a:buClr>
                <a:srgbClr val="0070C0"/>
              </a:buClr>
              <a:buSzPct val="80000"/>
              <a:buFont typeface="Arial" panose="020B0604020202020204" pitchFamily="34" charset="0"/>
              <a:buChar char="►"/>
            </a:pPr>
            <a:r>
              <a:rPr lang="en-US" dirty="0"/>
              <a:t>Water, mineral salts and vitamins are also absorbed in the small intestine. The small intestine absorbs between 5 and 10 dm</a:t>
            </a:r>
            <a:r>
              <a:rPr lang="en-US" baseline="30000" dirty="0"/>
              <a:t>3</a:t>
            </a:r>
            <a:r>
              <a:rPr lang="en-US" dirty="0"/>
              <a:t> of water each </a:t>
            </a:r>
            <a:r>
              <a:rPr lang="en-US" dirty="0" smtClean="0"/>
              <a:t>day.</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Absorption</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85</a:t>
            </a:r>
            <a:endParaRPr lang="en-GB" sz="10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6156175" y="4437112"/>
            <a:ext cx="2736306"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b="1" dirty="0" smtClean="0"/>
              <a:t>Small Intestine Absorption</a:t>
            </a:r>
            <a:endParaRPr lang="en-GB" b="1" dirty="0"/>
          </a:p>
        </p:txBody>
      </p:sp>
      <p:pic>
        <p:nvPicPr>
          <p:cNvPr id="46082" name="Picture 2" descr="Image result for small intestine absorbing nutrients"/>
          <p:cNvPicPr>
            <a:picLocks noChangeAspect="1" noChangeArrowheads="1"/>
          </p:cNvPicPr>
          <p:nvPr/>
        </p:nvPicPr>
        <p:blipFill rotWithShape="1">
          <a:blip r:embed="rId4">
            <a:extLst>
              <a:ext uri="{28A0092B-C50C-407E-A947-70E740481C1C}">
                <a14:useLocalDpi xmlns:a14="http://schemas.microsoft.com/office/drawing/2010/main" val="0"/>
              </a:ext>
            </a:extLst>
          </a:blip>
          <a:srcRect t="5401" r="1803"/>
          <a:stretch/>
        </p:blipFill>
        <p:spPr bwMode="auto">
          <a:xfrm>
            <a:off x="6156176" y="1124744"/>
            <a:ext cx="2736304" cy="3279992"/>
          </a:xfrm>
          <a:prstGeom prst="rect">
            <a:avLst/>
          </a:prstGeom>
          <a:noFill/>
          <a:extLst>
            <a:ext uri="{909E8E84-426E-40DD-AFC4-6F175D3DCCD1}">
              <a14:hiddenFill xmlns:a14="http://schemas.microsoft.com/office/drawing/2010/main">
                <a:solidFill>
                  <a:srgbClr val="FFFFFF"/>
                </a:solidFill>
              </a14:hiddenFill>
            </a:ext>
          </a:extLst>
        </p:spPr>
      </p:pic>
      <p:pic>
        <p:nvPicPr>
          <p:cNvPr id="46084" name="Picture 4" descr="Image result for small intestine absorbing nutrien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2870" r="2003" b="14739"/>
          <a:stretch/>
        </p:blipFill>
        <p:spPr bwMode="auto">
          <a:xfrm>
            <a:off x="6156175" y="5445224"/>
            <a:ext cx="2736306" cy="1135622"/>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p:cNvSpPr/>
          <p:nvPr/>
        </p:nvSpPr>
        <p:spPr>
          <a:xfrm>
            <a:off x="217610" y="4509120"/>
            <a:ext cx="2232248" cy="454683"/>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Definitions</a:t>
            </a:r>
            <a:endParaRPr lang="en-GB" sz="2000" b="1" dirty="0">
              <a:solidFill>
                <a:schemeClr val="tx1"/>
              </a:solidFill>
              <a:latin typeface="Arial" panose="020B0604020202020204" pitchFamily="34" charset="0"/>
              <a:cs typeface="Arial" panose="020B0604020202020204" pitchFamily="34" charset="0"/>
            </a:endParaRPr>
          </a:p>
        </p:txBody>
      </p:sp>
      <p:sp>
        <p:nvSpPr>
          <p:cNvPr id="11" name="Round Same Side Corner Rectangle 10"/>
          <p:cNvSpPr/>
          <p:nvPr/>
        </p:nvSpPr>
        <p:spPr>
          <a:xfrm flipV="1">
            <a:off x="217610" y="4963805"/>
            <a:ext cx="5794550" cy="1681354"/>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p:cNvSpPr txBox="1"/>
          <p:nvPr/>
        </p:nvSpPr>
        <p:spPr>
          <a:xfrm>
            <a:off x="361625" y="5027345"/>
            <a:ext cx="5650535" cy="1554272"/>
          </a:xfrm>
          <a:prstGeom prst="rect">
            <a:avLst/>
          </a:prstGeom>
          <a:noFill/>
        </p:spPr>
        <p:txBody>
          <a:bodyPr wrap="square" rtlCol="0">
            <a:spAutoFit/>
          </a:bodyPr>
          <a:lstStyle/>
          <a:p>
            <a:r>
              <a:rPr lang="en-US" sz="1900" b="1" dirty="0">
                <a:solidFill>
                  <a:srgbClr val="C00000"/>
                </a:solidFill>
              </a:rPr>
              <a:t>absorption</a:t>
            </a:r>
            <a:r>
              <a:rPr lang="en-US" sz="1900" dirty="0">
                <a:solidFill>
                  <a:srgbClr val="C00000"/>
                </a:solidFill>
              </a:rPr>
              <a:t> </a:t>
            </a:r>
            <a:r>
              <a:rPr lang="en-US" sz="1900" dirty="0"/>
              <a:t>- the movement of small food </a:t>
            </a:r>
            <a:r>
              <a:rPr lang="en-US" sz="1900" dirty="0" smtClean="0"/>
              <a:t>molecules </a:t>
            </a:r>
            <a:r>
              <a:rPr lang="en-US" sz="1900" dirty="0"/>
              <a:t>and ions through the wall of the intestine into the blood </a:t>
            </a:r>
            <a:endParaRPr lang="en-US" sz="1900" dirty="0" smtClean="0"/>
          </a:p>
          <a:p>
            <a:r>
              <a:rPr lang="en-US" sz="1900" b="1" dirty="0" smtClean="0">
                <a:solidFill>
                  <a:srgbClr val="C00000"/>
                </a:solidFill>
              </a:rPr>
              <a:t>egestion</a:t>
            </a:r>
            <a:r>
              <a:rPr lang="en-US" sz="1900" dirty="0" smtClean="0"/>
              <a:t> </a:t>
            </a:r>
            <a:r>
              <a:rPr lang="en-US" sz="1900" dirty="0"/>
              <a:t>the passing out of food that has not been digested or absorbed, as faeces, through the anus</a:t>
            </a:r>
            <a:endParaRPr lang="en-GB" sz="1900" dirty="0"/>
          </a:p>
        </p:txBody>
      </p:sp>
      <p:sp>
        <p:nvSpPr>
          <p:cNvPr id="13" name="TextBox 12">
            <a:hlinkClick r:id="rId6" action="ppaction://hlinksldjump"/>
          </p:cNvPr>
          <p:cNvSpPr txBox="1"/>
          <p:nvPr/>
        </p:nvSpPr>
        <p:spPr>
          <a:xfrm>
            <a:off x="8316416" y="2420888"/>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26599205"/>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90921" y="1131264"/>
            <a:ext cx="8660383" cy="707886"/>
          </a:xfrm>
          <a:prstGeom prst="rect">
            <a:avLst/>
          </a:prstGeom>
        </p:spPr>
        <p:txBody>
          <a:bodyPr wrap="square">
            <a:spAutoFit/>
          </a:bodyPr>
          <a:lstStyle/>
          <a:p>
            <a:pPr>
              <a:buClr>
                <a:srgbClr val="0070C0"/>
              </a:buClr>
              <a:buSzPct val="80000"/>
            </a:pPr>
            <a:r>
              <a:rPr lang="en-US" sz="2000" b="1" dirty="0" smtClean="0">
                <a:solidFill>
                  <a:srgbClr val="C00000"/>
                </a:solidFill>
              </a:rPr>
              <a:t>Absorption </a:t>
            </a:r>
            <a:r>
              <a:rPr lang="en-US" sz="2000" b="1" dirty="0">
                <a:solidFill>
                  <a:srgbClr val="C00000"/>
                </a:solidFill>
              </a:rPr>
              <a:t>of digested food</a:t>
            </a:r>
          </a:p>
          <a:p>
            <a:pPr marL="361950" indent="-361950">
              <a:buClr>
                <a:srgbClr val="0070C0"/>
              </a:buClr>
              <a:buSzPct val="80000"/>
              <a:buFont typeface="Arial" panose="020B0604020202020204" pitchFamily="34" charset="0"/>
              <a:buChar char="►"/>
            </a:pPr>
            <a:r>
              <a:rPr lang="en-US" sz="2000" dirty="0" smtClean="0"/>
              <a:t>Table </a:t>
            </a:r>
            <a:r>
              <a:rPr lang="en-US" sz="2000" dirty="0"/>
              <a:t>7.6 gives a summary of digestion in the human alimentary canal.</a:t>
            </a:r>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Absorption</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86</a:t>
            </a:r>
            <a:endParaRPr lang="en-GB" sz="1000" b="1" dirty="0">
              <a:latin typeface="Arial" panose="020B0604020202020204" pitchFamily="34" charset="0"/>
              <a:cs typeface="Arial" panose="020B0604020202020204" pitchFamily="34" charset="0"/>
            </a:endParaRPr>
          </a:p>
        </p:txBody>
      </p:sp>
      <p:sp>
        <p:nvSpPr>
          <p:cNvPr id="8" name="Rectangle 7"/>
          <p:cNvSpPr/>
          <p:nvPr/>
        </p:nvSpPr>
        <p:spPr>
          <a:xfrm>
            <a:off x="190921" y="6319659"/>
            <a:ext cx="8341519" cy="349702"/>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b="1" dirty="0"/>
              <a:t>Table 7.5 </a:t>
            </a:r>
            <a:r>
              <a:rPr lang="en-US" dirty="0"/>
              <a:t>How the small intestine is adapted for absorbing digested nutrients.</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787632500"/>
              </p:ext>
            </p:extLst>
          </p:nvPr>
        </p:nvGraphicFramePr>
        <p:xfrm>
          <a:off x="214957" y="1844824"/>
          <a:ext cx="8660384" cy="4434840"/>
        </p:xfrm>
        <a:graphic>
          <a:graphicData uri="http://schemas.openxmlformats.org/drawingml/2006/table">
            <a:tbl>
              <a:tblPr firstRow="1" bandRow="1">
                <a:tableStyleId>{21E4AEA4-8DFA-4A89-87EB-49C32662AFE0}</a:tableStyleId>
              </a:tblPr>
              <a:tblGrid>
                <a:gridCol w="3300961"/>
                <a:gridCol w="5359423"/>
              </a:tblGrid>
              <a:tr h="304033">
                <a:tc>
                  <a:txBody>
                    <a:bodyPr/>
                    <a:lstStyle/>
                    <a:p>
                      <a:r>
                        <a:rPr lang="en-GB" sz="1700" dirty="0" smtClean="0">
                          <a:latin typeface="Arial" panose="020B0604020202020204" pitchFamily="34" charset="0"/>
                          <a:cs typeface="Arial" panose="020B0604020202020204" pitchFamily="34" charset="0"/>
                        </a:rPr>
                        <a:t>Feature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How this helps absorption take place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033">
                <a:tc>
                  <a:txBody>
                    <a:bodyPr/>
                    <a:lstStyle/>
                    <a:p>
                      <a:r>
                        <a:rPr lang="en-US" sz="1700" dirty="0" smtClean="0">
                          <a:latin typeface="Arial" panose="020B0604020202020204" pitchFamily="34" charset="0"/>
                          <a:cs typeface="Arial" panose="020B0604020202020204" pitchFamily="34" charset="0"/>
                        </a:rPr>
                        <a:t>It is very long, about 5 m in an adult human.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This gives plenty of time for digestion to be completed, and for digested food to be absorbed as it slowly passes through.</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033">
                <a:tc>
                  <a:txBody>
                    <a:bodyPr/>
                    <a:lstStyle/>
                    <a:p>
                      <a:r>
                        <a:rPr lang="en-US" sz="1700" dirty="0" smtClean="0">
                          <a:latin typeface="Arial" panose="020B0604020202020204" pitchFamily="34" charset="0"/>
                          <a:cs typeface="Arial" panose="020B0604020202020204" pitchFamily="34" charset="0"/>
                        </a:rPr>
                        <a:t>It has villi. Each villus is covered with cells which have even smaller projections on them, called microvilli.</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This gives the inner surface of the small intestine a very large surface area.</a:t>
                      </a:r>
                    </a:p>
                    <a:p>
                      <a:r>
                        <a:rPr lang="en-US" sz="1700" dirty="0" smtClean="0">
                          <a:latin typeface="Arial" panose="020B0604020202020204" pitchFamily="34" charset="0"/>
                          <a:cs typeface="Arial" panose="020B0604020202020204" pitchFamily="34" charset="0"/>
                        </a:rPr>
                        <a:t>The larger the surface area, the faster nutrients can be absorbed.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033">
                <a:tc>
                  <a:txBody>
                    <a:bodyPr/>
                    <a:lstStyle/>
                    <a:p>
                      <a:r>
                        <a:rPr lang="en-GB" sz="1700" dirty="0" smtClean="0">
                          <a:latin typeface="Arial" panose="020B0604020202020204" pitchFamily="34" charset="0"/>
                          <a:cs typeface="Arial" panose="020B0604020202020204" pitchFamily="34" charset="0"/>
                        </a:rPr>
                        <a:t>Villi contain blood capillaries.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Monosaccharides, amino acids, water, minerals and vitamins, and some fats, pass into the blood, to be taken to the liver and then round the body.</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033">
                <a:tc>
                  <a:txBody>
                    <a:bodyPr/>
                    <a:lstStyle/>
                    <a:p>
                      <a:r>
                        <a:rPr lang="en-US" sz="1700" dirty="0" smtClean="0">
                          <a:latin typeface="Arial" panose="020B0604020202020204" pitchFamily="34" charset="0"/>
                          <a:cs typeface="Arial" panose="020B0604020202020204" pitchFamily="34" charset="0"/>
                        </a:rPr>
                        <a:t>Villi contain lacteals, which are part of the lymphatic system.</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Fats are absorbed into lacteals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033">
                <a:tc>
                  <a:txBody>
                    <a:bodyPr/>
                    <a:lstStyle/>
                    <a:p>
                      <a:r>
                        <a:rPr lang="en-US" sz="1700" dirty="0" smtClean="0">
                          <a:latin typeface="Arial" panose="020B0604020202020204" pitchFamily="34" charset="0"/>
                          <a:cs typeface="Arial" panose="020B0604020202020204" pitchFamily="34" charset="0"/>
                        </a:rPr>
                        <a:t>Villi have walls only one cell thick.</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700" dirty="0" smtClean="0">
                          <a:latin typeface="Arial" panose="020B0604020202020204" pitchFamily="34" charset="0"/>
                          <a:cs typeface="Arial" panose="020B0604020202020204" pitchFamily="34" charset="0"/>
                        </a:rPr>
                        <a:t>The digested nutrients can easily cross the wall to reach the blood capillaries and lacteals.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Box 6">
            <a:hlinkClick r:id="rId3" action="ppaction://hlinksldjump"/>
          </p:cNvPr>
          <p:cNvSpPr txBox="1"/>
          <p:nvPr/>
        </p:nvSpPr>
        <p:spPr>
          <a:xfrm>
            <a:off x="8238391" y="4789601"/>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64120291"/>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Absorption</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85</a:t>
            </a:r>
            <a:endParaRPr lang="en-GB" sz="10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lum bright="-47000" contrast="75000"/>
          </a:blip>
          <a:srcRect l="57087" t="17784" r="10626" b="6580"/>
          <a:stretch/>
        </p:blipFill>
        <p:spPr>
          <a:xfrm>
            <a:off x="4753930" y="1124744"/>
            <a:ext cx="4138550" cy="5450775"/>
          </a:xfrm>
          <a:prstGeom prst="rect">
            <a:avLst/>
          </a:prstGeom>
        </p:spPr>
      </p:pic>
      <p:sp>
        <p:nvSpPr>
          <p:cNvPr id="9" name="Rectangle 8"/>
          <p:cNvSpPr/>
          <p:nvPr/>
        </p:nvSpPr>
        <p:spPr>
          <a:xfrm>
            <a:off x="242942" y="1124744"/>
            <a:ext cx="4257049" cy="769441"/>
          </a:xfrm>
          <a:prstGeom prst="rect">
            <a:avLst/>
          </a:prstGeom>
          <a:solidFill>
            <a:srgbClr val="C1D6FF"/>
          </a:solidFill>
          <a:ln w="57150">
            <a:solidFill>
              <a:srgbClr val="002060"/>
            </a:solidFill>
          </a:ln>
        </p:spPr>
        <p:txBody>
          <a:bodyPr wrap="square">
            <a:spAutoFit/>
          </a:bodyPr>
          <a:lstStyle/>
          <a:p>
            <a:pPr>
              <a:buClr>
                <a:srgbClr val="C00000"/>
              </a:buClr>
              <a:tabLst>
                <a:tab pos="2420938" algn="l"/>
              </a:tabLst>
            </a:pPr>
            <a:r>
              <a:rPr lang="en-US" sz="2200" b="1" dirty="0" smtClean="0">
                <a:solidFill>
                  <a:srgbClr val="C00000"/>
                </a:solidFill>
                <a:latin typeface="Arial" panose="020B0604020202020204" pitchFamily="34" charset="0"/>
                <a:cs typeface="Arial" panose="020B0604020202020204" pitchFamily="34" charset="0"/>
              </a:rPr>
              <a:t>Activity 7.3</a:t>
            </a:r>
          </a:p>
          <a:p>
            <a:pPr marL="342900" indent="-342900">
              <a:buClr>
                <a:srgbClr val="C00000"/>
              </a:buClr>
              <a:buSzPct val="80000"/>
              <a:buFont typeface="Arial" panose="020B0604020202020204" pitchFamily="34" charset="0"/>
              <a:buChar char="►"/>
              <a:tabLst>
                <a:tab pos="2420938" algn="l"/>
              </a:tabLst>
            </a:pPr>
            <a:r>
              <a:rPr lang="en-US" sz="2200" dirty="0">
                <a:latin typeface="Arial" panose="020B0604020202020204" pitchFamily="34" charset="0"/>
                <a:cs typeface="Arial" panose="020B0604020202020204" pitchFamily="34" charset="0"/>
                <a:hlinkClick r:id="rId4" action="ppaction://hlinkfile"/>
              </a:rPr>
              <a:t>A model of absorption</a:t>
            </a:r>
            <a:endParaRPr lang="en-US" sz="2200" dirty="0">
              <a:latin typeface="Arial" panose="020B0604020202020204" pitchFamily="34" charset="0"/>
              <a:cs typeface="Arial" panose="020B0604020202020204" pitchFamily="34" charset="0"/>
            </a:endParaRPr>
          </a:p>
        </p:txBody>
      </p:sp>
      <p:sp>
        <p:nvSpPr>
          <p:cNvPr id="10" name="Oval 9"/>
          <p:cNvSpPr/>
          <p:nvPr/>
        </p:nvSpPr>
        <p:spPr>
          <a:xfrm rot="1078849">
            <a:off x="4216651" y="1026434"/>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Rectangle 5"/>
          <p:cNvSpPr/>
          <p:nvPr/>
        </p:nvSpPr>
        <p:spPr>
          <a:xfrm>
            <a:off x="252120" y="4944922"/>
            <a:ext cx="4247871" cy="1200329"/>
          </a:xfrm>
          <a:prstGeom prst="rect">
            <a:avLst/>
          </a:prstGeom>
        </p:spPr>
        <p:txBody>
          <a:bodyPr wrap="square">
            <a:spAutoFit/>
          </a:bodyPr>
          <a:lstStyle/>
          <a:p>
            <a:r>
              <a:rPr lang="en-US" b="1" dirty="0" smtClean="0"/>
              <a:t>Figure 7.21 </a:t>
            </a:r>
            <a:r>
              <a:rPr lang="en-US" dirty="0" smtClean="0"/>
              <a:t>This </a:t>
            </a:r>
            <a:r>
              <a:rPr lang="en-US" dirty="0"/>
              <a:t>micrograph shows thousands of villi covering the inner wall of the </a:t>
            </a:r>
            <a:r>
              <a:rPr lang="en-US" dirty="0" smtClean="0"/>
              <a:t>small </a:t>
            </a:r>
            <a:r>
              <a:rPr lang="en-US" dirty="0"/>
              <a:t>intestine. It is magnified about 20 times.</a:t>
            </a:r>
            <a:endParaRPr lang="en-GB" dirty="0"/>
          </a:p>
        </p:txBody>
      </p:sp>
      <p:pic>
        <p:nvPicPr>
          <p:cNvPr id="47106" name="Picture 2" descr="Image result for magnified villi wa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1985896"/>
            <a:ext cx="4248471" cy="286731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6" action="ppaction://hlinksldjump"/>
          </p:cNvPr>
          <p:cNvSpPr txBox="1"/>
          <p:nvPr/>
        </p:nvSpPr>
        <p:spPr>
          <a:xfrm>
            <a:off x="8238391" y="1117193"/>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69700667"/>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2862322"/>
          </a:xfrm>
          <a:prstGeom prst="rect">
            <a:avLst/>
          </a:prstGeom>
        </p:spPr>
        <p:txBody>
          <a:bodyPr wrap="square">
            <a:spAutoFit/>
          </a:bodyPr>
          <a:lstStyle/>
          <a:p>
            <a:pPr>
              <a:buClr>
                <a:srgbClr val="0070C0"/>
              </a:buClr>
            </a:pPr>
            <a:r>
              <a:rPr lang="en-US" sz="2000" b="1" dirty="0" smtClean="0"/>
              <a:t>AO3 </a:t>
            </a:r>
            <a:r>
              <a:rPr lang="en-US" sz="2000" b="1" dirty="0"/>
              <a:t>Experimental skills and investigations</a:t>
            </a:r>
          </a:p>
          <a:p>
            <a:pPr>
              <a:buClr>
                <a:srgbClr val="0070C0"/>
              </a:buClr>
            </a:pPr>
            <a:r>
              <a:rPr lang="en-US" sz="2000" dirty="0"/>
              <a:t>Candidates should be able to:</a:t>
            </a:r>
          </a:p>
          <a:p>
            <a:pPr marL="342900" indent="-342900">
              <a:buClr>
                <a:srgbClr val="0070C0"/>
              </a:buClr>
              <a:buFont typeface="Arial" panose="020B0604020202020204" pitchFamily="34" charset="0"/>
              <a:buChar char="•"/>
            </a:pPr>
            <a:r>
              <a:rPr lang="en-US" sz="2000" dirty="0" smtClean="0"/>
              <a:t>demonstrate </a:t>
            </a:r>
            <a:r>
              <a:rPr lang="en-US" sz="2000" dirty="0"/>
              <a:t>knowledge of how to safely use techniques, apparatus and materials (including following </a:t>
            </a:r>
            <a:r>
              <a:rPr lang="en-US" sz="2000" dirty="0" smtClean="0"/>
              <a:t>a sequence </a:t>
            </a:r>
            <a:r>
              <a:rPr lang="en-US" sz="2000" dirty="0"/>
              <a:t>of instructions where appropriate)</a:t>
            </a:r>
          </a:p>
          <a:p>
            <a:pPr marL="342900" indent="-342900">
              <a:buClr>
                <a:srgbClr val="0070C0"/>
              </a:buClr>
              <a:buFont typeface="Arial" panose="020B0604020202020204" pitchFamily="34" charset="0"/>
              <a:buChar char="•"/>
            </a:pPr>
            <a:r>
              <a:rPr lang="en-US" sz="2000" dirty="0" smtClean="0"/>
              <a:t>plan </a:t>
            </a:r>
            <a:r>
              <a:rPr lang="en-US" sz="2000" dirty="0"/>
              <a:t>experiments and investigations</a:t>
            </a:r>
          </a:p>
          <a:p>
            <a:pPr marL="342900" indent="-342900">
              <a:buClr>
                <a:srgbClr val="0070C0"/>
              </a:buClr>
              <a:buFont typeface="Arial" panose="020B0604020202020204" pitchFamily="34" charset="0"/>
              <a:buChar char="•"/>
            </a:pPr>
            <a:r>
              <a:rPr lang="en-US" sz="2000" dirty="0" smtClean="0"/>
              <a:t>make </a:t>
            </a:r>
            <a:r>
              <a:rPr lang="en-US" sz="2000" dirty="0"/>
              <a:t>and record observations, measurements and estimates</a:t>
            </a:r>
          </a:p>
          <a:p>
            <a:pPr marL="342900" indent="-342900">
              <a:buClr>
                <a:srgbClr val="0070C0"/>
              </a:buClr>
              <a:buFont typeface="Arial" panose="020B0604020202020204" pitchFamily="34" charset="0"/>
              <a:buChar char="•"/>
            </a:pPr>
            <a:r>
              <a:rPr lang="en-US" sz="2000" dirty="0" smtClean="0"/>
              <a:t>interpret </a:t>
            </a:r>
            <a:r>
              <a:rPr lang="en-US" sz="2000" dirty="0"/>
              <a:t>and evaluate experimental observations and data</a:t>
            </a:r>
          </a:p>
          <a:p>
            <a:pPr marL="342900" indent="-342900">
              <a:buClr>
                <a:srgbClr val="0070C0"/>
              </a:buClr>
              <a:buFont typeface="Arial" panose="020B0604020202020204" pitchFamily="34" charset="0"/>
              <a:buChar char="•"/>
            </a:pPr>
            <a:r>
              <a:rPr lang="en-US" sz="2000" dirty="0" smtClean="0"/>
              <a:t>evaluate </a:t>
            </a:r>
            <a:r>
              <a:rPr lang="en-US" sz="20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Absorption</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87</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26387297"/>
              </p:ext>
            </p:extLst>
          </p:nvPr>
        </p:nvGraphicFramePr>
        <p:xfrm>
          <a:off x="179512" y="1124744"/>
          <a:ext cx="8712969" cy="4975180"/>
        </p:xfrm>
        <a:graphic>
          <a:graphicData uri="http://schemas.openxmlformats.org/drawingml/2006/table">
            <a:tbl>
              <a:tblPr firstRow="1" bandRow="1">
                <a:tableStyleId>{21E4AEA4-8DFA-4A89-87EB-49C32662AFE0}</a:tableStyleId>
              </a:tblPr>
              <a:tblGrid>
                <a:gridCol w="1244710"/>
                <a:gridCol w="933534"/>
                <a:gridCol w="823705"/>
                <a:gridCol w="1025054"/>
                <a:gridCol w="1171491"/>
                <a:gridCol w="951838"/>
                <a:gridCol w="1171491"/>
                <a:gridCol w="1391146"/>
              </a:tblGrid>
              <a:tr h="370840">
                <a:tc>
                  <a:txBody>
                    <a:bodyPr/>
                    <a:lstStyle/>
                    <a:p>
                      <a:r>
                        <a:rPr lang="en-IE" sz="1450" dirty="0" smtClean="0">
                          <a:latin typeface="Arial" panose="020B0604020202020204" pitchFamily="34" charset="0"/>
                          <a:cs typeface="Arial" panose="020B0604020202020204" pitchFamily="34" charset="0"/>
                        </a:rPr>
                        <a:t>Part of the canal</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Juices secreted</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Where made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Enzymes in juice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Substrate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Product</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Other substances in juice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Functions of</a:t>
                      </a:r>
                      <a:r>
                        <a:rPr lang="en-IE" sz="1450" baseline="0" dirty="0" smtClean="0">
                          <a:latin typeface="Arial" panose="020B0604020202020204" pitchFamily="34" charset="0"/>
                          <a:cs typeface="Arial" panose="020B0604020202020204" pitchFamily="34" charset="0"/>
                        </a:rPr>
                        <a:t> other substances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IE" sz="1450" dirty="0" smtClean="0">
                          <a:latin typeface="Arial" panose="020B0604020202020204" pitchFamily="34" charset="0"/>
                          <a:cs typeface="Arial" panose="020B0604020202020204" pitchFamily="34" charset="0"/>
                        </a:rPr>
                        <a:t>Mouth</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Saliva</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Salivary glands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amylase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Starch</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Maltose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450" dirty="0" smtClean="0">
                          <a:latin typeface="Arial" panose="020B0604020202020204" pitchFamily="34" charset="0"/>
                          <a:cs typeface="Arial" panose="020B0604020202020204" pitchFamily="34" charset="0"/>
                        </a:rPr>
                        <a:t>oesophagus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none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rowSpan="2">
                  <a:txBody>
                    <a:bodyPr/>
                    <a:lstStyle/>
                    <a:p>
                      <a:r>
                        <a:rPr lang="en-GB" sz="1450" dirty="0" smtClean="0">
                          <a:latin typeface="Arial" panose="020B0604020202020204" pitchFamily="34" charset="0"/>
                          <a:cs typeface="Arial" panose="020B0604020202020204" pitchFamily="34" charset="0"/>
                        </a:rPr>
                        <a:t>stomach</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en-GB" sz="1450" dirty="0" smtClean="0">
                          <a:latin typeface="Arial" panose="020B0604020202020204" pitchFamily="34" charset="0"/>
                          <a:cs typeface="Arial" panose="020B0604020202020204" pitchFamily="34" charset="0"/>
                        </a:rPr>
                        <a:t>gastric juice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en-US" sz="1450" dirty="0" smtClean="0">
                          <a:latin typeface="Arial" panose="020B0604020202020204" pitchFamily="34" charset="0"/>
                          <a:cs typeface="Arial" panose="020B0604020202020204" pitchFamily="34" charset="0"/>
                        </a:rPr>
                        <a:t>in pits in wall of stomach</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pepsin</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proteins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polypeptides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hydrochloric acid</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50" dirty="0" smtClean="0">
                          <a:latin typeface="Arial" panose="020B0604020202020204" pitchFamily="34" charset="0"/>
                          <a:cs typeface="Arial" panose="020B0604020202020204" pitchFamily="34" charset="0"/>
                        </a:rPr>
                        <a:t>acid</a:t>
                      </a:r>
                    </a:p>
                    <a:p>
                      <a:r>
                        <a:rPr lang="en-US" sz="1450" dirty="0" smtClean="0">
                          <a:latin typeface="Arial" panose="020B0604020202020204" pitchFamily="34" charset="0"/>
                          <a:cs typeface="Arial" panose="020B0604020202020204" pitchFamily="34" charset="0"/>
                        </a:rPr>
                        <a:t>environment for pepsin; kills bacteria in food</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50" dirty="0" smtClean="0">
                          <a:latin typeface="Arial" panose="020B0604020202020204" pitchFamily="34" charset="0"/>
                          <a:cs typeface="Arial" panose="020B0604020202020204" pitchFamily="34" charset="0"/>
                        </a:rPr>
                        <a:t>rennin (only in young mammals)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milk protein</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50" dirty="0" smtClean="0">
                          <a:latin typeface="Arial" panose="020B0604020202020204" pitchFamily="34" charset="0"/>
                          <a:cs typeface="Arial" panose="020B0604020202020204" pitchFamily="34" charset="0"/>
                        </a:rPr>
                        <a:t>curdled milk protein</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gridSpan="8">
                  <a:txBody>
                    <a:bodyPr/>
                    <a:lstStyle/>
                    <a:p>
                      <a:r>
                        <a:rPr lang="en-US" sz="1800" dirty="0" smtClean="0">
                          <a:latin typeface="Arial" panose="020B0604020202020204" pitchFamily="34" charset="0"/>
                          <a:cs typeface="Arial" panose="020B0604020202020204" pitchFamily="34" charset="0"/>
                        </a:rPr>
                        <a:t>All of the digestive juices contain water and mucus. The water is used for the digestion of large molecules to small ones. It is also a solvent for the nutrients and enzymes. </a:t>
                      </a:r>
                    </a:p>
                    <a:p>
                      <a:r>
                        <a:rPr lang="en-US" sz="1800" dirty="0" smtClean="0">
                          <a:latin typeface="Arial" panose="020B0604020202020204" pitchFamily="34" charset="0"/>
                          <a:cs typeface="Arial" panose="020B0604020202020204" pitchFamily="34" charset="0"/>
                        </a:rPr>
                        <a:t>Mucus acts as a lubricant. It also forms a covering over the inner surface of the alimentary canal, preventing enzymes from digesting the cells.</a:t>
                      </a:r>
                      <a:endParaRPr lang="en-GB" sz="180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6"/>
          <p:cNvSpPr/>
          <p:nvPr/>
        </p:nvSpPr>
        <p:spPr>
          <a:xfrm>
            <a:off x="179512" y="6309320"/>
            <a:ext cx="6984776" cy="369332"/>
          </a:xfrm>
          <a:prstGeom prst="rect">
            <a:avLst/>
          </a:prstGeom>
        </p:spPr>
        <p:txBody>
          <a:bodyPr wrap="square">
            <a:spAutoFit/>
          </a:bodyPr>
          <a:lstStyle/>
          <a:p>
            <a:r>
              <a:rPr lang="en-US" b="1" dirty="0" smtClean="0"/>
              <a:t>Table </a:t>
            </a:r>
            <a:r>
              <a:rPr lang="en-US" b="1" dirty="0"/>
              <a:t>7.6 </a:t>
            </a:r>
            <a:r>
              <a:rPr lang="en-US" b="1" dirty="0" smtClean="0"/>
              <a:t>- </a:t>
            </a:r>
            <a:r>
              <a:rPr lang="en-US" dirty="0" smtClean="0"/>
              <a:t>Summary </a:t>
            </a:r>
            <a:r>
              <a:rPr lang="en-US" dirty="0"/>
              <a:t>of digestion in the human alimentary canal.</a:t>
            </a:r>
            <a:endParaRPr lang="en-GB" dirty="0"/>
          </a:p>
        </p:txBody>
      </p:sp>
      <p:sp>
        <p:nvSpPr>
          <p:cNvPr id="14" name="TextBox 13">
            <a:hlinkClick r:id="rId3" action="ppaction://hlinksldjump"/>
          </p:cNvPr>
          <p:cNvSpPr txBox="1"/>
          <p:nvPr/>
        </p:nvSpPr>
        <p:spPr>
          <a:xfrm>
            <a:off x="8238391" y="378904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34945953"/>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500" dirty="0" smtClean="0"/>
              <a:t>7.4 – Alimentary Canal</a:t>
            </a:r>
            <a:r>
              <a:rPr lang="en-US" sz="3500" dirty="0"/>
              <a:t> </a:t>
            </a:r>
            <a:r>
              <a:rPr lang="en-US" sz="3500" dirty="0" smtClean="0"/>
              <a:t>– Absorption</a:t>
            </a:r>
            <a:endParaRPr lang="en-US" sz="35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97</a:t>
            </a:r>
            <a:endParaRPr lang="en-GB" sz="1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881413132"/>
              </p:ext>
            </p:extLst>
          </p:nvPr>
        </p:nvGraphicFramePr>
        <p:xfrm>
          <a:off x="179512" y="1124744"/>
          <a:ext cx="8712968" cy="5438440"/>
        </p:xfrm>
        <a:graphic>
          <a:graphicData uri="http://schemas.openxmlformats.org/drawingml/2006/table">
            <a:tbl>
              <a:tblPr firstRow="1" bandRow="1">
                <a:tableStyleId>{21E4AEA4-8DFA-4A89-87EB-49C32662AFE0}</a:tableStyleId>
              </a:tblPr>
              <a:tblGrid>
                <a:gridCol w="1080120"/>
                <a:gridCol w="1062703"/>
                <a:gridCol w="881513"/>
                <a:gridCol w="1008112"/>
                <a:gridCol w="1080120"/>
                <a:gridCol w="1152128"/>
                <a:gridCol w="1152128"/>
                <a:gridCol w="1296144"/>
              </a:tblGrid>
              <a:tr h="370840">
                <a:tc>
                  <a:txBody>
                    <a:bodyPr/>
                    <a:lstStyle/>
                    <a:p>
                      <a:r>
                        <a:rPr lang="en-IE" sz="1450" dirty="0" smtClean="0">
                          <a:latin typeface="Arial" panose="020B0604020202020204" pitchFamily="34" charset="0"/>
                          <a:cs typeface="Arial" panose="020B0604020202020204" pitchFamily="34" charset="0"/>
                        </a:rPr>
                        <a:t>Part of the canal</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Juices secreted</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Where made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Enzymes in juice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Substrate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Product</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Other substances in juice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Functions of</a:t>
                      </a:r>
                      <a:r>
                        <a:rPr lang="en-IE" sz="1450" baseline="0" dirty="0" smtClean="0">
                          <a:latin typeface="Arial" panose="020B0604020202020204" pitchFamily="34" charset="0"/>
                          <a:cs typeface="Arial" panose="020B0604020202020204" pitchFamily="34" charset="0"/>
                        </a:rPr>
                        <a:t> other substances</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4940">
                <a:tc rowSpan="5">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duodenum</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pancreatic</a:t>
                      </a:r>
                    </a:p>
                    <a:p>
                      <a:r>
                        <a:rPr kumimoji="0" lang="en-GB" sz="1450" kern="1200" dirty="0" smtClean="0">
                          <a:solidFill>
                            <a:schemeClr val="dk1"/>
                          </a:solidFill>
                          <a:latin typeface="Arial" panose="020B0604020202020204" pitchFamily="34" charset="0"/>
                          <a:ea typeface="+mn-ea"/>
                          <a:cs typeface="Arial" panose="020B0604020202020204" pitchFamily="34" charset="0"/>
                        </a:rPr>
                        <a:t>juice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pancreas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amylase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IE" sz="1450" kern="1200" dirty="0" smtClean="0">
                          <a:solidFill>
                            <a:schemeClr val="dk1"/>
                          </a:solidFill>
                          <a:latin typeface="Arial" panose="020B0604020202020204" pitchFamily="34" charset="0"/>
                          <a:ea typeface="+mn-ea"/>
                          <a:cs typeface="Arial" panose="020B0604020202020204" pitchFamily="34" charset="0"/>
                        </a:rPr>
                        <a:t>Starch</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IE" sz="1450" kern="1200" dirty="0" smtClean="0">
                          <a:solidFill>
                            <a:schemeClr val="dk1"/>
                          </a:solidFill>
                          <a:latin typeface="Arial" panose="020B0604020202020204" pitchFamily="34" charset="0"/>
                          <a:ea typeface="+mn-ea"/>
                          <a:cs typeface="Arial" panose="020B0604020202020204" pitchFamily="34" charset="0"/>
                        </a:rPr>
                        <a:t>Maltose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sodium</a:t>
                      </a:r>
                    </a:p>
                    <a:p>
                      <a:r>
                        <a:rPr kumimoji="0" lang="en-GB" sz="1450" kern="1200" dirty="0" smtClean="0">
                          <a:solidFill>
                            <a:schemeClr val="dk1"/>
                          </a:solidFill>
                          <a:latin typeface="Arial" panose="020B0604020202020204" pitchFamily="34" charset="0"/>
                          <a:ea typeface="+mn-ea"/>
                          <a:cs typeface="Arial" panose="020B0604020202020204" pitchFamily="34" charset="0"/>
                        </a:rPr>
                        <a:t>hydrogen carbonate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reduces acidity of chyme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32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trypsin</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proteins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polypeptides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396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lipase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fats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fatty acids and glycerol</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5420">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bile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kumimoji="0" lang="en-IE" sz="1450" kern="1200" dirty="0" smtClean="0">
                          <a:solidFill>
                            <a:schemeClr val="dk1"/>
                          </a:solidFill>
                          <a:latin typeface="Arial" panose="020B0604020202020204" pitchFamily="34" charset="0"/>
                          <a:ea typeface="+mn-ea"/>
                          <a:cs typeface="Arial" panose="020B0604020202020204" pitchFamily="34" charset="0"/>
                        </a:rPr>
                        <a:t>Liver, stored in gall bladder</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3">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n-GB"/>
                    </a:p>
                  </a:txBody>
                  <a:tcPr/>
                </a:tc>
                <a:tc rowSpan="2" hMerge="1">
                  <a:txBody>
                    <a:bodyPr/>
                    <a:lstStyle/>
                    <a:p>
                      <a:endParaRPr lang="en-GB"/>
                    </a:p>
                  </a:txBody>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bile salts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emulsify fats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5420">
                <a:tc vMerge="1">
                  <a:txBody>
                    <a:bodyPr/>
                    <a:lstStyle/>
                    <a:p>
                      <a:endParaRPr lang="en-GB"/>
                    </a:p>
                  </a:txBody>
                  <a:tcPr/>
                </a:tc>
                <a:tc vMerge="1">
                  <a:txBody>
                    <a:bodyPr/>
                    <a:lstStyle/>
                    <a:p>
                      <a:endParaRPr lang="en-GB"/>
                    </a:p>
                  </a:txBody>
                  <a:tcPr/>
                </a:tc>
                <a:tc vMerge="1">
                  <a:txBody>
                    <a:bodyPr/>
                    <a:lstStyle/>
                    <a:p>
                      <a:endParaRPr lang="en-GB"/>
                    </a:p>
                  </a:txBody>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bile pigments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excretory</a:t>
                      </a:r>
                    </a:p>
                    <a:p>
                      <a:r>
                        <a:rPr kumimoji="0" lang="en-GB" sz="1450" kern="1200" dirty="0" smtClean="0">
                          <a:solidFill>
                            <a:schemeClr val="dk1"/>
                          </a:solidFill>
                          <a:latin typeface="Arial" panose="020B0604020202020204" pitchFamily="34" charset="0"/>
                          <a:ea typeface="+mn-ea"/>
                          <a:cs typeface="Arial" panose="020B0604020202020204" pitchFamily="34" charset="0"/>
                        </a:rPr>
                        <a:t>products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rowSpan="5">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ileum</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no juice </a:t>
                      </a:r>
                      <a:r>
                        <a:rPr kumimoji="0" lang="en-US" sz="1450" kern="1200" dirty="0" smtClean="0">
                          <a:solidFill>
                            <a:schemeClr val="dk1"/>
                          </a:solidFill>
                          <a:latin typeface="Arial" panose="020B0604020202020204" pitchFamily="34" charset="0"/>
                          <a:ea typeface="+mn-ea"/>
                          <a:cs typeface="Arial" panose="020B0604020202020204" pitchFamily="34" charset="0"/>
                        </a:rPr>
                        <a:t>secreted; enzymes remain in or on the cells covering the villi</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By cells covering the villi</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maltase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maltase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glucose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007">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450" dirty="0" smtClean="0">
                          <a:latin typeface="Arial" panose="020B0604020202020204" pitchFamily="34" charset="0"/>
                          <a:cs typeface="Arial" panose="020B0604020202020204" pitchFamily="34" charset="0"/>
                        </a:rPr>
                        <a:t>Sucrose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glucose and fructose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800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r>
                        <a:rPr lang="en-IE" sz="1450" dirty="0" smtClean="0">
                          <a:latin typeface="Arial" panose="020B0604020202020204" pitchFamily="34" charset="0"/>
                          <a:cs typeface="Arial" panose="020B0604020202020204" pitchFamily="34" charset="0"/>
                        </a:rPr>
                        <a:t>Lactase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lactose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glucose and galactose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r>
              <a:tr h="20800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r>
                        <a:rPr lang="en-GB" sz="1450" dirty="0" smtClean="0">
                          <a:latin typeface="Arial" panose="020B0604020202020204" pitchFamily="34" charset="0"/>
                          <a:cs typeface="Arial" panose="020B0604020202020204" pitchFamily="34" charset="0"/>
                        </a:rPr>
                        <a:t>peptidase</a:t>
                      </a:r>
                      <a:endParaRPr lang="en-GB" sz="1450" dirty="0">
                        <a:latin typeface="Arial" panose="020B0604020202020204" pitchFamily="34" charset="0"/>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10" kern="1200" dirty="0" smtClean="0">
                          <a:solidFill>
                            <a:schemeClr val="dk1"/>
                          </a:solidFill>
                          <a:latin typeface="Arial" panose="020B0604020202020204" pitchFamily="34" charset="0"/>
                          <a:ea typeface="+mn-ea"/>
                          <a:cs typeface="Arial" panose="020B0604020202020204" pitchFamily="34" charset="0"/>
                        </a:rPr>
                        <a:t>polypeptides</a:t>
                      </a:r>
                      <a:endParaRPr kumimoji="0" lang="en-GB" sz="141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amino acids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r>
              <a:tr h="20800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lipase</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fats</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450" kern="1200" dirty="0" smtClean="0">
                          <a:solidFill>
                            <a:schemeClr val="dk1"/>
                          </a:solidFill>
                          <a:latin typeface="Arial" panose="020B0604020202020204" pitchFamily="34" charset="0"/>
                          <a:ea typeface="+mn-ea"/>
                          <a:cs typeface="Arial" panose="020B0604020202020204" pitchFamily="34" charset="0"/>
                        </a:rPr>
                        <a:t>fatty acids and glycerol</a:t>
                      </a:r>
                      <a:endParaRPr kumimoji="0" lang="en-GB" sz="1450" kern="1200" dirty="0">
                        <a:solidFill>
                          <a:schemeClr val="dk1"/>
                        </a:solidFill>
                        <a:latin typeface="Arial" panose="020B0604020202020204" pitchFamily="34" charset="0"/>
                        <a:ea typeface="+mn-ea"/>
                        <a:cs typeface="Arial" panose="020B0604020202020204" pitchFamily="34" charset="0"/>
                      </a:endParaRPr>
                    </a:p>
                  </a:txBody>
                  <a:tcPr marL="36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a:p>
                  </a:txBody>
                  <a:tcPr/>
                </a:tc>
                <a:tc vMerge="1">
                  <a:txBody>
                    <a:bodyPr/>
                    <a:lstStyle/>
                    <a:p>
                      <a:endParaRPr lang="en-GB"/>
                    </a:p>
                  </a:txBody>
                  <a:tcPr/>
                </a:tc>
              </a:tr>
            </a:tbl>
          </a:graphicData>
        </a:graphic>
      </p:graphicFrame>
      <p:sp>
        <p:nvSpPr>
          <p:cNvPr id="8" name="TextBox 7">
            <a:hlinkClick r:id="rId3" action="ppaction://hlinksldjump"/>
          </p:cNvPr>
          <p:cNvSpPr txBox="1"/>
          <p:nvPr/>
        </p:nvSpPr>
        <p:spPr>
          <a:xfrm>
            <a:off x="8238391" y="5653697"/>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34649015"/>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700" dirty="0" smtClean="0"/>
              <a:t>7.4 – Alimentary Canal</a:t>
            </a:r>
            <a:r>
              <a:rPr lang="en-US" sz="3700" dirty="0"/>
              <a:t> </a:t>
            </a:r>
            <a:r>
              <a:rPr lang="en-US" sz="3700" dirty="0" smtClean="0"/>
              <a:t>– Diarrhoea</a:t>
            </a:r>
            <a:endParaRPr lang="en-US" sz="37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88</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9512" y="1124744"/>
            <a:ext cx="6624135" cy="5647700"/>
          </a:xfrm>
          <a:prstGeom prst="rect">
            <a:avLst/>
          </a:prstGeom>
        </p:spPr>
        <p:txBody>
          <a:bodyPr wrap="square">
            <a:spAutoFit/>
          </a:bodyPr>
          <a:lstStyle/>
          <a:p>
            <a:pPr marL="285750" indent="-285750">
              <a:buClr>
                <a:srgbClr val="0070C0"/>
              </a:buClr>
              <a:buSzPct val="80000"/>
              <a:buFont typeface="Arial" panose="020B0604020202020204" pitchFamily="34" charset="0"/>
              <a:buChar char="►"/>
            </a:pPr>
            <a:r>
              <a:rPr lang="en-US" sz="1900" b="1" dirty="0" smtClean="0">
                <a:solidFill>
                  <a:srgbClr val="C00000"/>
                </a:solidFill>
              </a:rPr>
              <a:t>Diarrhoea</a:t>
            </a:r>
            <a:r>
              <a:rPr lang="en-US" sz="1900" dirty="0" smtClean="0">
                <a:solidFill>
                  <a:srgbClr val="C00000"/>
                </a:solidFill>
              </a:rPr>
              <a:t> </a:t>
            </a:r>
            <a:r>
              <a:rPr lang="en-US" sz="1900" dirty="0"/>
              <a:t>is the loss of watery faeces. It happens when not enough water is absorbed from the faeces.</a:t>
            </a:r>
          </a:p>
          <a:p>
            <a:pPr marL="285750" indent="-285750">
              <a:buClr>
                <a:srgbClr val="0070C0"/>
              </a:buClr>
              <a:buSzPct val="80000"/>
              <a:buFont typeface="Arial" panose="020B0604020202020204" pitchFamily="34" charset="0"/>
              <a:buChar char="►"/>
            </a:pPr>
            <a:r>
              <a:rPr lang="en-US" sz="1900" dirty="0"/>
              <a:t>In most people, a bout of diarrhoea is just an annoyance. But if it is severe and goes on for a long time, it is a dangerous illness. Diarrhoea is the second largest cause of death of young children in the world. (The greatest cause is pneumonia.) A person with severe diarrhoea can lose dangerous amounts of water and salts from their body, causing some of their tissues and organs to stop working.</a:t>
            </a:r>
          </a:p>
          <a:p>
            <a:pPr marL="285750" indent="-285750">
              <a:buClr>
                <a:srgbClr val="0070C0"/>
              </a:buClr>
              <a:buSzPct val="80000"/>
              <a:buFont typeface="Arial" panose="020B0604020202020204" pitchFamily="34" charset="0"/>
              <a:buChar char="►"/>
            </a:pPr>
            <a:r>
              <a:rPr lang="en-US" sz="1900" dirty="0"/>
              <a:t>The simplest and most effective way to treat a person suffering from severe diarrhoea is to give oral rehydration therapy. This involves giving a drink containing water with a small amount of salt and sugar dissolved in it. </a:t>
            </a:r>
            <a:endParaRPr lang="en-US" sz="1900" dirty="0" smtClean="0"/>
          </a:p>
          <a:p>
            <a:pPr marL="285750" indent="-285750">
              <a:buClr>
                <a:srgbClr val="0070C0"/>
              </a:buClr>
              <a:buSzPct val="80000"/>
              <a:buFont typeface="Arial" panose="020B0604020202020204" pitchFamily="34" charset="0"/>
              <a:buChar char="►"/>
            </a:pPr>
            <a:r>
              <a:rPr lang="en-US" sz="1900" dirty="0" smtClean="0"/>
              <a:t>Although </a:t>
            </a:r>
            <a:r>
              <a:rPr lang="en-US" sz="1900" dirty="0"/>
              <a:t>there are commercially available liquids designed specially for oral rehydration, many home-made remedies work just as well. </a:t>
            </a:r>
            <a:r>
              <a:rPr lang="en-US" sz="1900" dirty="0" smtClean="0"/>
              <a:t>E.g., </a:t>
            </a:r>
            <a:r>
              <a:rPr lang="en-US" sz="1900" dirty="0"/>
              <a:t>green coconut water, or a drink made from yoghurt and salt, can be very </a:t>
            </a:r>
            <a:r>
              <a:rPr lang="en-US" sz="1900" dirty="0" smtClean="0"/>
              <a:t>effective.</a:t>
            </a:r>
            <a:endParaRPr lang="en-GB" sz="1900" dirty="0"/>
          </a:p>
        </p:txBody>
      </p:sp>
      <p:pic>
        <p:nvPicPr>
          <p:cNvPr id="48130" name="Picture 2" descr="Image result for Diarrhoea"/>
          <p:cNvPicPr>
            <a:picLocks noChangeAspect="1" noChangeArrowheads="1"/>
          </p:cNvPicPr>
          <p:nvPr/>
        </p:nvPicPr>
        <p:blipFill rotWithShape="1">
          <a:blip r:embed="rId3">
            <a:extLst>
              <a:ext uri="{28A0092B-C50C-407E-A947-70E740481C1C}">
                <a14:useLocalDpi xmlns:a14="http://schemas.microsoft.com/office/drawing/2010/main" val="0"/>
              </a:ext>
            </a:extLst>
          </a:blip>
          <a:srcRect l="2029" t="9755" b="2452"/>
          <a:stretch/>
        </p:blipFill>
        <p:spPr bwMode="auto">
          <a:xfrm>
            <a:off x="6803646" y="1124744"/>
            <a:ext cx="2088833" cy="2072374"/>
          </a:xfrm>
          <a:prstGeom prst="rect">
            <a:avLst/>
          </a:prstGeom>
          <a:noFill/>
          <a:extLst>
            <a:ext uri="{909E8E84-426E-40DD-AFC4-6F175D3DCCD1}">
              <a14:hiddenFill xmlns:a14="http://schemas.microsoft.com/office/drawing/2010/main">
                <a:solidFill>
                  <a:srgbClr val="FFFFFF"/>
                </a:solidFill>
              </a14:hiddenFill>
            </a:ext>
          </a:extLst>
        </p:spPr>
      </p:pic>
      <p:pic>
        <p:nvPicPr>
          <p:cNvPr id="48132" name="Picture 4" descr="Image result for Diarrhoea"/>
          <p:cNvPicPr>
            <a:picLocks noChangeAspect="1" noChangeArrowheads="1"/>
          </p:cNvPicPr>
          <p:nvPr/>
        </p:nvPicPr>
        <p:blipFill rotWithShape="1">
          <a:blip r:embed="rId4">
            <a:extLst>
              <a:ext uri="{28A0092B-C50C-407E-A947-70E740481C1C}">
                <a14:useLocalDpi xmlns:a14="http://schemas.microsoft.com/office/drawing/2010/main" val="0"/>
              </a:ext>
            </a:extLst>
          </a:blip>
          <a:srcRect l="4678" r="30523" b="10561"/>
          <a:stretch/>
        </p:blipFill>
        <p:spPr bwMode="auto">
          <a:xfrm>
            <a:off x="6803645" y="3290766"/>
            <a:ext cx="2060283" cy="1897169"/>
          </a:xfrm>
          <a:prstGeom prst="rect">
            <a:avLst/>
          </a:prstGeom>
          <a:noFill/>
          <a:extLst>
            <a:ext uri="{909E8E84-426E-40DD-AFC4-6F175D3DCCD1}">
              <a14:hiddenFill xmlns:a14="http://schemas.microsoft.com/office/drawing/2010/main">
                <a:solidFill>
                  <a:srgbClr val="FFFFFF"/>
                </a:solidFill>
              </a14:hiddenFill>
            </a:ext>
          </a:extLst>
        </p:spPr>
      </p:pic>
      <p:pic>
        <p:nvPicPr>
          <p:cNvPr id="48134" name="Picture 6" descr="Image result for Diarrhoea"/>
          <p:cNvPicPr>
            <a:picLocks noChangeAspect="1" noChangeArrowheads="1"/>
          </p:cNvPicPr>
          <p:nvPr/>
        </p:nvPicPr>
        <p:blipFill rotWithShape="1">
          <a:blip r:embed="rId5">
            <a:extLst>
              <a:ext uri="{28A0092B-C50C-407E-A947-70E740481C1C}">
                <a14:useLocalDpi xmlns:a14="http://schemas.microsoft.com/office/drawing/2010/main" val="0"/>
              </a:ext>
            </a:extLst>
          </a:blip>
          <a:srcRect r="9119"/>
          <a:stretch/>
        </p:blipFill>
        <p:spPr bwMode="auto">
          <a:xfrm>
            <a:off x="6803644" y="5322929"/>
            <a:ext cx="2060283" cy="127442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6" action="ppaction://hlinksldjump"/>
          </p:cNvPr>
          <p:cNvSpPr txBox="1"/>
          <p:nvPr/>
        </p:nvSpPr>
        <p:spPr>
          <a:xfrm>
            <a:off x="6156176" y="486916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00512379"/>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700" dirty="0" smtClean="0"/>
              <a:t>7.4 – Alimentary Canal</a:t>
            </a:r>
            <a:r>
              <a:rPr lang="en-US" sz="3700" dirty="0"/>
              <a:t> </a:t>
            </a:r>
            <a:r>
              <a:rPr lang="en-US" sz="3700" dirty="0" smtClean="0"/>
              <a:t>– Diarrhoea</a:t>
            </a:r>
            <a:endParaRPr lang="en-US" sz="37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88</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9513" y="1124744"/>
            <a:ext cx="5112567" cy="5586145"/>
          </a:xfrm>
          <a:prstGeom prst="rect">
            <a:avLst/>
          </a:prstGeom>
        </p:spPr>
        <p:txBody>
          <a:bodyPr wrap="square">
            <a:spAutoFit/>
          </a:bodyPr>
          <a:lstStyle/>
          <a:p>
            <a:pPr marL="285750" indent="-285750">
              <a:buClr>
                <a:srgbClr val="0070C0"/>
              </a:buClr>
              <a:buSzPct val="80000"/>
              <a:buFont typeface="Arial" panose="020B0604020202020204" pitchFamily="34" charset="0"/>
              <a:buChar char="►"/>
            </a:pPr>
            <a:r>
              <a:rPr lang="en-US" sz="2100" dirty="0"/>
              <a:t>There are many different causes of diarrhoea. One of these is infection by a bacterium, which causes the disease cholera (Figure 7.23). This bacterium can be spread through water and food that has been contaminated with faeces from an infected person. </a:t>
            </a:r>
            <a:endParaRPr lang="en-US" sz="2100" dirty="0" smtClean="0"/>
          </a:p>
          <a:p>
            <a:pPr marL="285750" indent="-285750">
              <a:buClr>
                <a:srgbClr val="0070C0"/>
              </a:buClr>
              <a:buSzPct val="80000"/>
              <a:buFont typeface="Arial" panose="020B0604020202020204" pitchFamily="34" charset="0"/>
              <a:buChar char="►"/>
            </a:pPr>
            <a:r>
              <a:rPr lang="en-US" sz="2100" dirty="0" smtClean="0"/>
              <a:t>In </a:t>
            </a:r>
            <a:r>
              <a:rPr lang="en-US" sz="2100" dirty="0"/>
              <a:t>places where people are forced to live in unhygienic conditions, such as in refugee camps, cholera can spread very rapidly (Figure 7.24). The worst cholera outbreak in recent times happened in Haiti in 2010, following a major earthquake that displaced thousands of people from their homes. At least 8000 people were killed by this disease</a:t>
            </a:r>
            <a:r>
              <a:rPr lang="en-US" sz="2100" dirty="0" smtClean="0"/>
              <a:t>.</a:t>
            </a:r>
          </a:p>
        </p:txBody>
      </p:sp>
      <p:sp>
        <p:nvSpPr>
          <p:cNvPr id="2" name="Rectangle 1"/>
          <p:cNvSpPr/>
          <p:nvPr/>
        </p:nvSpPr>
        <p:spPr>
          <a:xfrm>
            <a:off x="5292080" y="3140968"/>
            <a:ext cx="3600400" cy="169776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60" b="1" dirty="0"/>
              <a:t>Figure 7.24 </a:t>
            </a:r>
            <a:r>
              <a:rPr lang="en-US" sz="1760" b="1" dirty="0" smtClean="0"/>
              <a:t>- </a:t>
            </a:r>
            <a:r>
              <a:rPr lang="en-US" sz="1760" dirty="0" smtClean="0"/>
              <a:t>Cholera </a:t>
            </a:r>
            <a:r>
              <a:rPr lang="en-US" sz="1760" dirty="0"/>
              <a:t>treatment in Haiti. When fluid losses are very great, rehydration therapy can be given through a drip directly into the blood stream, rather than by giving fluids to drink..</a:t>
            </a:r>
            <a:endParaRPr lang="en-GB" sz="1760" dirty="0"/>
          </a:p>
        </p:txBody>
      </p:sp>
      <p:pic>
        <p:nvPicPr>
          <p:cNvPr id="51202" name="Picture 2" descr="Image result for Cholera treatment in Haiti"/>
          <p:cNvPicPr>
            <a:picLocks noChangeAspect="1" noChangeArrowheads="1"/>
          </p:cNvPicPr>
          <p:nvPr/>
        </p:nvPicPr>
        <p:blipFill rotWithShape="1">
          <a:blip r:embed="rId3">
            <a:extLst>
              <a:ext uri="{28A0092B-C50C-407E-A947-70E740481C1C}">
                <a14:useLocalDpi xmlns:a14="http://schemas.microsoft.com/office/drawing/2010/main" val="0"/>
              </a:ext>
            </a:extLst>
          </a:blip>
          <a:srcRect l="16537" t="14940" b="3402"/>
          <a:stretch/>
        </p:blipFill>
        <p:spPr bwMode="auto">
          <a:xfrm>
            <a:off x="5292080" y="1124744"/>
            <a:ext cx="3575720" cy="1967862"/>
          </a:xfrm>
          <a:prstGeom prst="rect">
            <a:avLst/>
          </a:prstGeom>
          <a:noFill/>
          <a:extLst>
            <a:ext uri="{909E8E84-426E-40DD-AFC4-6F175D3DCCD1}">
              <a14:hiddenFill xmlns:a14="http://schemas.microsoft.com/office/drawing/2010/main">
                <a:solidFill>
                  <a:srgbClr val="FFFFFF"/>
                </a:solidFill>
              </a14:hiddenFill>
            </a:ext>
          </a:extLst>
        </p:spPr>
      </p:pic>
      <p:pic>
        <p:nvPicPr>
          <p:cNvPr id="51204" name="Picture 4" descr="Image result for Cholera treatment in Haiti"/>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811" t="12736" r="19279" b="41805"/>
          <a:stretch/>
        </p:blipFill>
        <p:spPr bwMode="auto">
          <a:xfrm>
            <a:off x="5292080" y="4887093"/>
            <a:ext cx="3600400" cy="171025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sldjump"/>
          </p:cNvPr>
          <p:cNvSpPr txBox="1"/>
          <p:nvPr/>
        </p:nvSpPr>
        <p:spPr>
          <a:xfrm>
            <a:off x="4644008" y="2564904"/>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79035574"/>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700" dirty="0" smtClean="0"/>
              <a:t>7.4 – Alimentary Canal</a:t>
            </a:r>
            <a:r>
              <a:rPr lang="en-US" sz="3700" dirty="0"/>
              <a:t> </a:t>
            </a:r>
            <a:r>
              <a:rPr lang="en-US" sz="3700" dirty="0" smtClean="0"/>
              <a:t>– Diarrhoea</a:t>
            </a:r>
            <a:endParaRPr lang="en-US" sz="37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88</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9513" y="1124744"/>
            <a:ext cx="3744415" cy="5755422"/>
          </a:xfrm>
          <a:prstGeom prst="rect">
            <a:avLst/>
          </a:prstGeom>
        </p:spPr>
        <p:txBody>
          <a:bodyPr wrap="square">
            <a:spAutoFit/>
          </a:bodyPr>
          <a:lstStyle/>
          <a:p>
            <a:pPr marL="361950" indent="-361950">
              <a:buClr>
                <a:srgbClr val="0070C0"/>
              </a:buClr>
              <a:buSzPct val="80000"/>
              <a:buFont typeface="Arial" panose="020B0604020202020204" pitchFamily="34" charset="0"/>
              <a:buChar char="►"/>
            </a:pPr>
            <a:r>
              <a:rPr lang="en-US" sz="2280" dirty="0"/>
              <a:t>The cholera bacterium lives and breeds in the small intestine. The bacteria produce a toxin (poison) that stimulates the cells lining the intestine to secrete </a:t>
            </a:r>
            <a:r>
              <a:rPr lang="en-US" sz="2280" b="1" dirty="0">
                <a:solidFill>
                  <a:srgbClr val="FF0000"/>
                </a:solidFill>
              </a:rPr>
              <a:t>chloride ions </a:t>
            </a:r>
            <a:r>
              <a:rPr lang="en-US" sz="2280" dirty="0"/>
              <a:t>(Figure 7.25). </a:t>
            </a:r>
            <a:endParaRPr lang="en-US" sz="2280" dirty="0" smtClean="0"/>
          </a:p>
          <a:p>
            <a:pPr marL="361950" indent="-361950">
              <a:buClr>
                <a:srgbClr val="0070C0"/>
              </a:buClr>
              <a:buSzPct val="80000"/>
              <a:buFont typeface="Arial" panose="020B0604020202020204" pitchFamily="34" charset="0"/>
              <a:buChar char="►"/>
            </a:pPr>
            <a:r>
              <a:rPr lang="en-US" sz="2280" dirty="0" smtClean="0"/>
              <a:t>These </a:t>
            </a:r>
            <a:r>
              <a:rPr lang="en-US" sz="2280" dirty="0"/>
              <a:t>ions </a:t>
            </a:r>
            <a:r>
              <a:rPr lang="en-US" sz="2280" dirty="0" smtClean="0"/>
              <a:t>accumulate in </a:t>
            </a:r>
            <a:r>
              <a:rPr lang="en-US" sz="2280" dirty="0"/>
              <a:t>the lumen of the small intestine. This increases the </a:t>
            </a:r>
            <a:r>
              <a:rPr lang="en-US" sz="2280" dirty="0" smtClean="0"/>
              <a:t>concentration </a:t>
            </a:r>
            <a:r>
              <a:rPr lang="en-US" sz="2280" dirty="0"/>
              <a:t>of the fluid in the lumen, lowering its water potential. </a:t>
            </a:r>
            <a:endParaRPr lang="en-US" sz="2280" dirty="0" smtClean="0"/>
          </a:p>
        </p:txBody>
      </p:sp>
      <p:sp>
        <p:nvSpPr>
          <p:cNvPr id="2" name="Rectangle 1"/>
          <p:cNvSpPr/>
          <p:nvPr/>
        </p:nvSpPr>
        <p:spPr>
          <a:xfrm>
            <a:off x="4067944" y="5982962"/>
            <a:ext cx="4799620" cy="657479"/>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900" b="1" dirty="0"/>
              <a:t>Figure 7.25 </a:t>
            </a:r>
            <a:r>
              <a:rPr lang="en-US" sz="1900" dirty="0"/>
              <a:t>How the </a:t>
            </a:r>
            <a:r>
              <a:rPr lang="en-US" sz="1900" dirty="0" smtClean="0"/>
              <a:t/>
            </a:r>
            <a:br>
              <a:rPr lang="en-US" sz="1900" dirty="0" smtClean="0"/>
            </a:br>
            <a:r>
              <a:rPr lang="en-US" sz="1900" dirty="0" smtClean="0"/>
              <a:t>cholera </a:t>
            </a:r>
            <a:r>
              <a:rPr lang="en-US" sz="1900" dirty="0"/>
              <a:t>toxin causes diarrhoea.</a:t>
            </a:r>
            <a:endParaRPr lang="en-GB" sz="1900" dirty="0"/>
          </a:p>
        </p:txBody>
      </p:sp>
      <p:pic>
        <p:nvPicPr>
          <p:cNvPr id="3" name="Picture 2"/>
          <p:cNvPicPr>
            <a:picLocks noChangeAspect="1"/>
          </p:cNvPicPr>
          <p:nvPr/>
        </p:nvPicPr>
        <p:blipFill rotWithShape="1">
          <a:blip r:embed="rId3">
            <a:lum bright="-47000" contrast="75000"/>
          </a:blip>
          <a:srcRect l="53937" t="17785" r="22951" b="5179"/>
          <a:stretch/>
        </p:blipFill>
        <p:spPr>
          <a:xfrm>
            <a:off x="4067945" y="1124744"/>
            <a:ext cx="2592288" cy="4858218"/>
          </a:xfrm>
          <a:prstGeom prst="rect">
            <a:avLst/>
          </a:prstGeom>
        </p:spPr>
      </p:pic>
      <p:sp>
        <p:nvSpPr>
          <p:cNvPr id="8" name="Rectangle 7"/>
          <p:cNvSpPr/>
          <p:nvPr/>
        </p:nvSpPr>
        <p:spPr>
          <a:xfrm>
            <a:off x="6516216" y="1773971"/>
            <a:ext cx="2351348" cy="4247317"/>
          </a:xfrm>
          <a:prstGeom prst="rect">
            <a:avLst/>
          </a:prstGeom>
        </p:spPr>
        <p:txBody>
          <a:bodyPr wrap="square">
            <a:spAutoFit/>
          </a:bodyPr>
          <a:lstStyle/>
          <a:p>
            <a:pPr marL="266700" indent="-266700">
              <a:buFont typeface="+mj-lt"/>
              <a:buAutoNum type="arabicPeriod"/>
            </a:pPr>
            <a:r>
              <a:rPr lang="en-US" sz="1500" dirty="0" smtClean="0"/>
              <a:t>Cholera </a:t>
            </a:r>
            <a:r>
              <a:rPr lang="en-US" sz="1500" dirty="0"/>
              <a:t>bacteria </a:t>
            </a:r>
            <a:r>
              <a:rPr lang="en-US" sz="1500" dirty="0" smtClean="0"/>
              <a:t>are ingested </a:t>
            </a:r>
            <a:r>
              <a:rPr lang="en-US" sz="1500" dirty="0"/>
              <a:t>and multiply.</a:t>
            </a:r>
          </a:p>
          <a:p>
            <a:pPr marL="266700" indent="-266700">
              <a:buFont typeface="+mj-lt"/>
              <a:buAutoNum type="arabicPeriod"/>
            </a:pPr>
            <a:r>
              <a:rPr lang="en-US" sz="1500" dirty="0" smtClean="0"/>
              <a:t>The </a:t>
            </a:r>
            <a:r>
              <a:rPr lang="en-US" sz="1500" dirty="0"/>
              <a:t>bacteria </a:t>
            </a:r>
            <a:r>
              <a:rPr lang="en-US" sz="1500" dirty="0" smtClean="0"/>
              <a:t>attach to </a:t>
            </a:r>
            <a:r>
              <a:rPr lang="en-US" sz="1500" dirty="0"/>
              <a:t>the wall of </a:t>
            </a:r>
            <a:r>
              <a:rPr lang="en-US" sz="1500" dirty="0" smtClean="0"/>
              <a:t>the alimentary </a:t>
            </a:r>
            <a:r>
              <a:rPr lang="en-US" sz="1500" dirty="0"/>
              <a:t>canal.</a:t>
            </a:r>
          </a:p>
          <a:p>
            <a:pPr marL="266700" indent="-266700">
              <a:buFont typeface="+mj-lt"/>
              <a:buAutoNum type="arabicPeriod"/>
            </a:pPr>
            <a:r>
              <a:rPr lang="en-US" sz="1500" dirty="0" smtClean="0"/>
              <a:t>The bacteria release </a:t>
            </a:r>
            <a:r>
              <a:rPr lang="en-US" sz="1500" dirty="0"/>
              <a:t>toxin.</a:t>
            </a:r>
          </a:p>
          <a:p>
            <a:pPr marL="266700" indent="-266700">
              <a:buFont typeface="+mj-lt"/>
              <a:buAutoNum type="arabicPeriod"/>
            </a:pPr>
            <a:r>
              <a:rPr lang="en-US" sz="1500" dirty="0" smtClean="0"/>
              <a:t>The </a:t>
            </a:r>
            <a:r>
              <a:rPr lang="en-US" sz="1500" dirty="0"/>
              <a:t>toxin causes </a:t>
            </a:r>
            <a:r>
              <a:rPr lang="en-US" sz="1500" dirty="0" smtClean="0"/>
              <a:t>Cl</a:t>
            </a:r>
            <a:r>
              <a:rPr lang="en-US" sz="1500" b="1" baseline="30000" dirty="0" smtClean="0"/>
              <a:t>- </a:t>
            </a:r>
            <a:r>
              <a:rPr lang="en-US" sz="1500" dirty="0" smtClean="0"/>
              <a:t>ions </a:t>
            </a:r>
            <a:r>
              <a:rPr lang="en-US" sz="1500" dirty="0"/>
              <a:t>to be released.</a:t>
            </a:r>
          </a:p>
          <a:p>
            <a:pPr marL="266700" indent="-266700">
              <a:buFont typeface="+mj-lt"/>
              <a:buAutoNum type="arabicPeriod"/>
            </a:pPr>
            <a:r>
              <a:rPr lang="en-US" sz="1500" dirty="0" smtClean="0"/>
              <a:t>The </a:t>
            </a:r>
            <a:r>
              <a:rPr lang="en-US" sz="1500" dirty="0"/>
              <a:t>release of </a:t>
            </a:r>
            <a:r>
              <a:rPr lang="en-US" sz="1500" dirty="0" smtClean="0"/>
              <a:t>ions causes </a:t>
            </a:r>
            <a:r>
              <a:rPr lang="en-US" sz="1500" dirty="0"/>
              <a:t>water </a:t>
            </a:r>
            <a:r>
              <a:rPr lang="en-US" sz="1500" dirty="0" smtClean="0"/>
              <a:t>to move </a:t>
            </a:r>
            <a:r>
              <a:rPr lang="en-US" sz="1500" dirty="0"/>
              <a:t>into the </a:t>
            </a:r>
            <a:r>
              <a:rPr lang="en-US" sz="1500" dirty="0" smtClean="0"/>
              <a:t>lumen by </a:t>
            </a:r>
            <a:r>
              <a:rPr lang="en-US" sz="1500" dirty="0"/>
              <a:t>osmosis.</a:t>
            </a:r>
          </a:p>
          <a:p>
            <a:pPr marL="266700" indent="-266700">
              <a:buFont typeface="+mj-lt"/>
              <a:buAutoNum type="arabicPeriod"/>
            </a:pPr>
            <a:r>
              <a:rPr lang="en-US" sz="1500" dirty="0" smtClean="0"/>
              <a:t>There </a:t>
            </a:r>
            <a:r>
              <a:rPr lang="en-US" sz="1500" dirty="0"/>
              <a:t>is now a </a:t>
            </a:r>
            <a:r>
              <a:rPr lang="en-US" sz="1500" dirty="0" smtClean="0"/>
              <a:t>lot of </a:t>
            </a:r>
            <a:r>
              <a:rPr lang="en-US" sz="1500" dirty="0"/>
              <a:t>water in the </a:t>
            </a:r>
            <a:r>
              <a:rPr lang="en-US" sz="1500" dirty="0" smtClean="0"/>
              <a:t>canal (watery </a:t>
            </a:r>
            <a:r>
              <a:rPr lang="en-US" sz="1500" dirty="0"/>
              <a:t>diarrhoea</a:t>
            </a:r>
            <a:r>
              <a:rPr lang="en-US" sz="1500" dirty="0" smtClean="0"/>
              <a:t>). The </a:t>
            </a:r>
            <a:r>
              <a:rPr lang="en-US" sz="1500" dirty="0"/>
              <a:t>blood contains </a:t>
            </a:r>
            <a:r>
              <a:rPr lang="en-US" sz="1500" dirty="0" smtClean="0"/>
              <a:t>too little Cl</a:t>
            </a:r>
            <a:r>
              <a:rPr lang="en-US" sz="1500" b="1" baseline="30000" dirty="0" smtClean="0"/>
              <a:t>-</a:t>
            </a:r>
            <a:r>
              <a:rPr lang="en-US" sz="1500" dirty="0" smtClean="0"/>
              <a:t> </a:t>
            </a:r>
            <a:r>
              <a:rPr lang="en-US" sz="1500" dirty="0"/>
              <a:t>and water.</a:t>
            </a:r>
            <a:endParaRPr lang="en-GB" sz="1500" dirty="0"/>
          </a:p>
        </p:txBody>
      </p:sp>
      <p:sp>
        <p:nvSpPr>
          <p:cNvPr id="13" name="TextBox 12">
            <a:hlinkClick r:id="rId4" action="ppaction://hlinksldjump"/>
          </p:cNvPr>
          <p:cNvSpPr txBox="1"/>
          <p:nvPr/>
        </p:nvSpPr>
        <p:spPr>
          <a:xfrm>
            <a:off x="8310142" y="90872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408948034"/>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700" dirty="0" smtClean="0"/>
              <a:t>7.4 – Alimentary Canal</a:t>
            </a:r>
            <a:r>
              <a:rPr lang="en-US" sz="3700" dirty="0"/>
              <a:t> </a:t>
            </a:r>
            <a:r>
              <a:rPr lang="en-US" sz="3700" dirty="0" smtClean="0"/>
              <a:t>– Diarrhoea</a:t>
            </a:r>
            <a:endParaRPr lang="en-US" sz="37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88</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9513" y="1124744"/>
            <a:ext cx="5544615" cy="3545586"/>
          </a:xfrm>
          <a:prstGeom prst="rect">
            <a:avLst/>
          </a:prstGeom>
        </p:spPr>
        <p:txBody>
          <a:bodyPr wrap="square">
            <a:spAutoFit/>
          </a:bodyPr>
          <a:lstStyle/>
          <a:p>
            <a:pPr marL="361950" indent="-361950">
              <a:buClr>
                <a:srgbClr val="0070C0"/>
              </a:buClr>
              <a:buSzPct val="80000"/>
              <a:buFont typeface="Arial" panose="020B0604020202020204" pitchFamily="34" charset="0"/>
              <a:buChar char="►"/>
            </a:pPr>
            <a:r>
              <a:rPr lang="en-US" sz="2040" dirty="0"/>
              <a:t>Once this water potential becomes lower than the water potential of the blood flowing through the vessels in the walls of the intestine, water moves out of the blood and into the lumen of the intestine, by </a:t>
            </a:r>
            <a:r>
              <a:rPr lang="en-US" sz="2040" b="1" dirty="0">
                <a:solidFill>
                  <a:srgbClr val="FF0000"/>
                </a:solidFill>
              </a:rPr>
              <a:t>osmosis</a:t>
            </a:r>
            <a:r>
              <a:rPr lang="en-US" sz="2040" dirty="0"/>
              <a:t>.</a:t>
            </a:r>
          </a:p>
          <a:p>
            <a:pPr marL="361950" indent="-361950">
              <a:buClr>
                <a:srgbClr val="0070C0"/>
              </a:buClr>
              <a:buSzPct val="80000"/>
              <a:buFont typeface="Arial" panose="020B0604020202020204" pitchFamily="34" charset="0"/>
              <a:buChar char="►"/>
            </a:pPr>
            <a:r>
              <a:rPr lang="en-US" sz="2040" dirty="0"/>
              <a:t>This is why cholera is so dangerous. Large quantities of water are lost from the body in the watery faeces. However, so long as enough fluids can be given to replace these losses, almost every person suffering from cholera will eventually recover.  </a:t>
            </a:r>
          </a:p>
        </p:txBody>
      </p:sp>
      <p:sp>
        <p:nvSpPr>
          <p:cNvPr id="2" name="Rectangle 1"/>
          <p:cNvSpPr/>
          <p:nvPr/>
        </p:nvSpPr>
        <p:spPr>
          <a:xfrm>
            <a:off x="5724128" y="2996952"/>
            <a:ext cx="3143436" cy="142692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60" b="1" dirty="0" smtClean="0"/>
              <a:t>Figure 7.23 </a:t>
            </a:r>
            <a:r>
              <a:rPr lang="en-US" sz="1760" dirty="0" smtClean="0"/>
              <a:t>Cholera bacteria, seen using a scanning electron microscope. They are magnified about 23 000 times.</a:t>
            </a:r>
            <a:endParaRPr lang="en-GB" sz="1760" dirty="0"/>
          </a:p>
        </p:txBody>
      </p:sp>
      <p:pic>
        <p:nvPicPr>
          <p:cNvPr id="52226"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521"/>
          <a:stretch/>
        </p:blipFill>
        <p:spPr bwMode="auto">
          <a:xfrm>
            <a:off x="5724128" y="1144960"/>
            <a:ext cx="3123642" cy="1779984"/>
          </a:xfrm>
          <a:prstGeom prst="rect">
            <a:avLst/>
          </a:prstGeom>
          <a:noFill/>
          <a:extLst>
            <a:ext uri="{909E8E84-426E-40DD-AFC4-6F175D3DCCD1}">
              <a14:hiddenFill xmlns:a14="http://schemas.microsoft.com/office/drawing/2010/main">
                <a:solidFill>
                  <a:srgbClr val="FFFFFF"/>
                </a:solidFill>
              </a14:hiddenFill>
            </a:ext>
          </a:extLst>
        </p:spPr>
      </p:pic>
      <p:pic>
        <p:nvPicPr>
          <p:cNvPr id="52228" name="Picture 4" descr="Image result for Cholera bacteria magnifi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242" t="7912" r="16066" b="19169"/>
          <a:stretch/>
        </p:blipFill>
        <p:spPr bwMode="auto">
          <a:xfrm>
            <a:off x="5724128" y="4437113"/>
            <a:ext cx="3123642" cy="2160240"/>
          </a:xfrm>
          <a:prstGeom prst="rect">
            <a:avLst/>
          </a:prstGeom>
          <a:noFill/>
          <a:extLst>
            <a:ext uri="{909E8E84-426E-40DD-AFC4-6F175D3DCCD1}">
              <a14:hiddenFill xmlns:a14="http://schemas.microsoft.com/office/drawing/2010/main">
                <a:solidFill>
                  <a:srgbClr val="FFFFFF"/>
                </a:solidFill>
              </a14:hiddenFill>
            </a:ext>
          </a:extLst>
        </p:spPr>
      </p:pic>
      <p:sp>
        <p:nvSpPr>
          <p:cNvPr id="8" name="Round Same Side Corner Rectangle 7"/>
          <p:cNvSpPr/>
          <p:nvPr/>
        </p:nvSpPr>
        <p:spPr>
          <a:xfrm>
            <a:off x="179513" y="4797152"/>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179512" y="5251835"/>
            <a:ext cx="5400600" cy="1386979"/>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323528" y="5315376"/>
            <a:ext cx="5256583" cy="1323439"/>
          </a:xfrm>
          <a:prstGeom prst="rect">
            <a:avLst/>
          </a:prstGeom>
          <a:noFill/>
        </p:spPr>
        <p:txBody>
          <a:bodyPr wrap="square" rtlCol="0">
            <a:spAutoFit/>
          </a:bodyPr>
          <a:lstStyle/>
          <a:p>
            <a:r>
              <a:rPr lang="en-US" sz="2000" b="1" dirty="0">
                <a:solidFill>
                  <a:srgbClr val="C00000"/>
                </a:solidFill>
              </a:rPr>
              <a:t>assimilation</a:t>
            </a:r>
            <a:r>
              <a:rPr lang="en-US" sz="2000" dirty="0">
                <a:solidFill>
                  <a:srgbClr val="C00000"/>
                </a:solidFill>
              </a:rPr>
              <a:t> </a:t>
            </a:r>
            <a:r>
              <a:rPr lang="en-US" sz="2000" dirty="0"/>
              <a:t>- the movement of digested food molecules into the cells of the body where they are used, becoming part of the cells</a:t>
            </a:r>
            <a:endParaRPr lang="en-GB" sz="2000" dirty="0"/>
          </a:p>
        </p:txBody>
      </p:sp>
      <p:sp>
        <p:nvSpPr>
          <p:cNvPr id="11" name="TextBox 10">
            <a:hlinkClick r:id="rId5" action="ppaction://hlinksldjump"/>
          </p:cNvPr>
          <p:cNvSpPr txBox="1"/>
          <p:nvPr/>
        </p:nvSpPr>
        <p:spPr>
          <a:xfrm>
            <a:off x="5004048" y="4285545"/>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18513631"/>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7.5 – Assimilation</a:t>
            </a:r>
            <a:endParaRPr lang="en-US" sz="4000" dirty="0"/>
          </a:p>
        </p:txBody>
      </p:sp>
      <p:sp>
        <p:nvSpPr>
          <p:cNvPr id="4" name="Round Same Side Corner Rectangle 3">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89</a:t>
            </a:r>
            <a:endParaRPr lang="en-GB" sz="1000" b="1" dirty="0">
              <a:latin typeface="Arial" panose="020B0604020202020204" pitchFamily="34" charset="0"/>
              <a:cs typeface="Arial" panose="020B0604020202020204" pitchFamily="34" charset="0"/>
            </a:endParaRPr>
          </a:p>
        </p:txBody>
      </p:sp>
      <p:sp>
        <p:nvSpPr>
          <p:cNvPr id="6" name="Rectangle 5"/>
          <p:cNvSpPr/>
          <p:nvPr/>
        </p:nvSpPr>
        <p:spPr>
          <a:xfrm>
            <a:off x="179513" y="1124744"/>
            <a:ext cx="5328591" cy="5706177"/>
          </a:xfrm>
          <a:prstGeom prst="rect">
            <a:avLst/>
          </a:prstGeom>
        </p:spPr>
        <p:txBody>
          <a:bodyPr wrap="square">
            <a:spAutoFit/>
          </a:bodyPr>
          <a:lstStyle/>
          <a:p>
            <a:pPr marL="361950" indent="-361950">
              <a:buClr>
                <a:srgbClr val="0070C0"/>
              </a:buClr>
              <a:buSzPct val="80000"/>
              <a:buFont typeface="Arial" panose="020B0604020202020204" pitchFamily="34" charset="0"/>
              <a:buChar char="►"/>
            </a:pPr>
            <a:r>
              <a:rPr lang="en-US" sz="1920" dirty="0"/>
              <a:t>After they have been absorbed into the blood, the nutrients are taken to the liver, in the </a:t>
            </a:r>
            <a:r>
              <a:rPr lang="en-US" sz="1920" b="1" dirty="0">
                <a:solidFill>
                  <a:srgbClr val="FF0000"/>
                </a:solidFill>
              </a:rPr>
              <a:t>hepatic portal vein </a:t>
            </a:r>
            <a:r>
              <a:rPr lang="en-US" sz="1920" dirty="0"/>
              <a:t>(Figure 7.26). The liver processes some of them, before they go any further (page 184). Some of these nutrients can be broken down, some converted into other substances, some stored and the remainder left unchanged.</a:t>
            </a:r>
          </a:p>
          <a:p>
            <a:pPr marL="361950" indent="-361950">
              <a:buClr>
                <a:srgbClr val="0070C0"/>
              </a:buClr>
              <a:buSzPct val="80000"/>
              <a:buFont typeface="Arial" panose="020B0604020202020204" pitchFamily="34" charset="0"/>
              <a:buChar char="►"/>
            </a:pPr>
            <a:r>
              <a:rPr lang="en-US" sz="1920" dirty="0"/>
              <a:t>The nutrients, dissolved in the blood plasma, are then taken to other parts of the body where they may become assimilated as part of a cell.</a:t>
            </a:r>
          </a:p>
          <a:p>
            <a:pPr marL="361950" indent="-361950">
              <a:buClr>
                <a:srgbClr val="0070C0"/>
              </a:buClr>
              <a:buSzPct val="80000"/>
              <a:buFont typeface="Arial" panose="020B0604020202020204" pitchFamily="34" charset="0"/>
              <a:buChar char="►"/>
            </a:pPr>
            <a:r>
              <a:rPr lang="en-US" sz="1920" dirty="0"/>
              <a:t>The liver has an especially important role in the metabolism of glucose. If there is more glucose than necessary in the blood, the liver will convert some of </a:t>
            </a:r>
            <a:r>
              <a:rPr lang="en-US" sz="1920" dirty="0" smtClean="0"/>
              <a:t>it </a:t>
            </a:r>
            <a:r>
              <a:rPr lang="en-US" sz="1920" dirty="0"/>
              <a:t>to the </a:t>
            </a:r>
            <a:r>
              <a:rPr lang="en-US" sz="1920" b="1" dirty="0">
                <a:solidFill>
                  <a:srgbClr val="FF0000"/>
                </a:solidFill>
              </a:rPr>
              <a:t>polysaccharide glycogen</a:t>
            </a:r>
            <a:r>
              <a:rPr lang="en-US" sz="1920" dirty="0"/>
              <a:t>, and store it. You can </a:t>
            </a:r>
            <a:r>
              <a:rPr lang="en-US" sz="1920" dirty="0" smtClean="0"/>
              <a:t>find </a:t>
            </a:r>
            <a:r>
              <a:rPr lang="en-US" sz="1920" dirty="0"/>
              <a:t>out more about this on page 184.</a:t>
            </a:r>
          </a:p>
        </p:txBody>
      </p:sp>
      <p:sp>
        <p:nvSpPr>
          <p:cNvPr id="2" name="Rectangle 1"/>
          <p:cNvSpPr/>
          <p:nvPr/>
        </p:nvSpPr>
        <p:spPr>
          <a:xfrm>
            <a:off x="5508104" y="5733256"/>
            <a:ext cx="3359460" cy="885233"/>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1760" dirty="0" smtClean="0"/>
              <a:t>transports absorbed materials from the small </a:t>
            </a:r>
            <a:r>
              <a:rPr lang="en-US" sz="1760" dirty="0"/>
              <a:t>intestine to the liver.</a:t>
            </a:r>
            <a:endParaRPr lang="en-GB" sz="1760" dirty="0"/>
          </a:p>
        </p:txBody>
      </p:sp>
      <p:pic>
        <p:nvPicPr>
          <p:cNvPr id="53252" name="Picture 4" descr="Image result for The hepatic portal vein"/>
          <p:cNvPicPr>
            <a:picLocks noChangeAspect="1" noChangeArrowheads="1"/>
          </p:cNvPicPr>
          <p:nvPr/>
        </p:nvPicPr>
        <p:blipFill rotWithShape="1">
          <a:blip r:embed="rId3">
            <a:extLst>
              <a:ext uri="{28A0092B-C50C-407E-A947-70E740481C1C}">
                <a14:useLocalDpi xmlns:a14="http://schemas.microsoft.com/office/drawing/2010/main" val="0"/>
              </a:ext>
            </a:extLst>
          </a:blip>
          <a:srcRect l="2143" t="7265" r="3113" b="4032"/>
          <a:stretch/>
        </p:blipFill>
        <p:spPr bwMode="auto">
          <a:xfrm>
            <a:off x="5508104" y="1166209"/>
            <a:ext cx="3326904" cy="442848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4" action="ppaction://hlinksldjump"/>
          </p:cNvPr>
          <p:cNvSpPr txBox="1"/>
          <p:nvPr/>
        </p:nvSpPr>
        <p:spPr>
          <a:xfrm>
            <a:off x="8238391" y="5013176"/>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5235668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US" dirty="0"/>
              <a:t>7.5 – </a:t>
            </a:r>
            <a:r>
              <a:rPr lang="en-US" dirty="0" smtClean="0"/>
              <a:t>Assimilation Questions</a:t>
            </a:r>
            <a:endParaRPr lang="en-GB" b="1" dirty="0" smtClean="0"/>
          </a:p>
        </p:txBody>
      </p:sp>
      <p:sp>
        <p:nvSpPr>
          <p:cNvPr id="24" name="Rectangle 23"/>
          <p:cNvSpPr/>
          <p:nvPr/>
        </p:nvSpPr>
        <p:spPr>
          <a:xfrm>
            <a:off x="179512" y="1124743"/>
            <a:ext cx="8748000" cy="5544000"/>
          </a:xfrm>
          <a:prstGeom prst="rect">
            <a:avLst/>
          </a:prstGeom>
          <a:solidFill>
            <a:srgbClr val="F5FC9A"/>
          </a:solidFill>
          <a:ln w="57150">
            <a:solidFill>
              <a:srgbClr val="002060"/>
            </a:solidFill>
          </a:ln>
        </p:spPr>
        <p:txBody>
          <a:bodyPr wrap="square">
            <a:spAutoFit/>
          </a:bodyPr>
          <a:lstStyle/>
          <a:p>
            <a:pPr marL="800100" indent="-800100">
              <a:buClr>
                <a:srgbClr val="0070C0"/>
              </a:buClr>
              <a:tabLst>
                <a:tab pos="4300538" algn="l"/>
              </a:tabLst>
            </a:pPr>
            <a:r>
              <a:rPr lang="en-US" sz="2300" b="1" dirty="0"/>
              <a:t>7.15</a:t>
            </a:r>
            <a:r>
              <a:rPr lang="en-US" sz="2300" dirty="0"/>
              <a:t> </a:t>
            </a:r>
            <a:r>
              <a:rPr lang="en-US" sz="2300" dirty="0" smtClean="0"/>
              <a:t>	What </a:t>
            </a:r>
            <a:r>
              <a:rPr lang="en-US" sz="2300" dirty="0"/>
              <a:t>is a sphincter muscle?</a:t>
            </a:r>
          </a:p>
          <a:p>
            <a:pPr marL="800100" indent="-800100">
              <a:buClr>
                <a:srgbClr val="0070C0"/>
              </a:buClr>
              <a:tabLst>
                <a:tab pos="4300538" algn="l"/>
              </a:tabLst>
            </a:pPr>
            <a:r>
              <a:rPr lang="en-US" sz="2300" b="1" dirty="0"/>
              <a:t>7.16</a:t>
            </a:r>
            <a:r>
              <a:rPr lang="en-US" sz="2300" dirty="0"/>
              <a:t> </a:t>
            </a:r>
            <a:r>
              <a:rPr lang="en-US" sz="2300" dirty="0" smtClean="0"/>
              <a:t>	Name </a:t>
            </a:r>
            <a:r>
              <a:rPr lang="en-US" sz="2300" dirty="0"/>
              <a:t>two places in the alimentary canal where sphincter muscles are found.</a:t>
            </a:r>
          </a:p>
          <a:p>
            <a:pPr marL="800100" indent="-800100">
              <a:buClr>
                <a:srgbClr val="0070C0"/>
              </a:buClr>
              <a:tabLst>
                <a:tab pos="4300538" algn="l"/>
              </a:tabLst>
            </a:pPr>
            <a:r>
              <a:rPr lang="en-US" sz="2300" b="1" dirty="0"/>
              <a:t>7.17</a:t>
            </a:r>
            <a:r>
              <a:rPr lang="en-US" sz="2300" dirty="0"/>
              <a:t> </a:t>
            </a:r>
            <a:r>
              <a:rPr lang="en-US" sz="2300" dirty="0" smtClean="0"/>
              <a:t>	In </a:t>
            </a:r>
            <a:r>
              <a:rPr lang="en-US" sz="2300" dirty="0"/>
              <a:t>which parts of the alimentary canal is mucus secreted? Explain why.</a:t>
            </a:r>
          </a:p>
          <a:p>
            <a:pPr marL="800100" indent="-800100">
              <a:buClr>
                <a:srgbClr val="0070C0"/>
              </a:buClr>
              <a:tabLst>
                <a:tab pos="4300538" algn="l"/>
              </a:tabLst>
            </a:pPr>
            <a:r>
              <a:rPr lang="en-US" sz="2300" b="1" dirty="0"/>
              <a:t>7.18</a:t>
            </a:r>
            <a:r>
              <a:rPr lang="en-US" sz="2300" dirty="0"/>
              <a:t> </a:t>
            </a:r>
            <a:r>
              <a:rPr lang="en-US" sz="2300" dirty="0" smtClean="0"/>
              <a:t>	Name </a:t>
            </a:r>
            <a:r>
              <a:rPr lang="en-US" sz="2300" dirty="0"/>
              <a:t>two parts of the alimentary canal where amylase is secreted. What does it do?</a:t>
            </a:r>
          </a:p>
          <a:p>
            <a:pPr marL="800100" indent="-800100">
              <a:buClr>
                <a:srgbClr val="0070C0"/>
              </a:buClr>
              <a:tabLst>
                <a:tab pos="4300538" algn="l"/>
              </a:tabLst>
            </a:pPr>
            <a:r>
              <a:rPr lang="en-US" sz="2300" b="1" dirty="0" smtClean="0"/>
              <a:t>7.19</a:t>
            </a:r>
            <a:r>
              <a:rPr lang="en-US" sz="2300" dirty="0" smtClean="0"/>
              <a:t> 	What </a:t>
            </a:r>
            <a:r>
              <a:rPr lang="en-US" sz="2300" dirty="0"/>
              <a:t>is the epiglottis?</a:t>
            </a:r>
          </a:p>
          <a:p>
            <a:pPr marL="800100" indent="-800100">
              <a:buClr>
                <a:srgbClr val="0070C0"/>
              </a:buClr>
              <a:tabLst>
                <a:tab pos="4300538" algn="l"/>
              </a:tabLst>
            </a:pPr>
            <a:r>
              <a:rPr lang="en-US" sz="2300" b="1" dirty="0"/>
              <a:t>7.20</a:t>
            </a:r>
            <a:r>
              <a:rPr lang="en-US" sz="2300" dirty="0"/>
              <a:t> </a:t>
            </a:r>
            <a:r>
              <a:rPr lang="en-US" sz="2300" dirty="0" smtClean="0"/>
              <a:t>	Why </a:t>
            </a:r>
            <a:r>
              <a:rPr lang="en-US" sz="2300" dirty="0"/>
              <a:t>do the walls of the stomach secrete hydrochloric acid</a:t>
            </a:r>
            <a:r>
              <a:rPr lang="en-US" sz="2300" dirty="0" smtClean="0"/>
              <a:t>?</a:t>
            </a:r>
          </a:p>
          <a:p>
            <a:pPr marL="800100" indent="-800100">
              <a:buClr>
                <a:srgbClr val="0070C0"/>
              </a:buClr>
              <a:tabLst>
                <a:tab pos="4300538" algn="l"/>
              </a:tabLst>
            </a:pPr>
            <a:r>
              <a:rPr lang="en-US" sz="2300" b="1" dirty="0"/>
              <a:t>7.21</a:t>
            </a:r>
            <a:r>
              <a:rPr lang="en-US" sz="2300" dirty="0"/>
              <a:t> </a:t>
            </a:r>
            <a:r>
              <a:rPr lang="en-US" sz="2300" dirty="0" smtClean="0"/>
              <a:t>	Which </a:t>
            </a:r>
            <a:r>
              <a:rPr lang="en-US" sz="2300" dirty="0"/>
              <a:t>two parts of the alimentary canal make up the small intestine?</a:t>
            </a:r>
          </a:p>
          <a:p>
            <a:pPr marL="800100" indent="-800100">
              <a:buClr>
                <a:srgbClr val="0070C0"/>
              </a:buClr>
              <a:tabLst>
                <a:tab pos="4300538" algn="l"/>
              </a:tabLst>
            </a:pPr>
            <a:r>
              <a:rPr lang="en-US" sz="2300" b="1" dirty="0"/>
              <a:t>7.22</a:t>
            </a:r>
            <a:r>
              <a:rPr lang="en-US" sz="2300" dirty="0"/>
              <a:t> </a:t>
            </a:r>
            <a:r>
              <a:rPr lang="en-US" sz="2300" dirty="0" smtClean="0"/>
              <a:t>	Which </a:t>
            </a:r>
            <a:r>
              <a:rPr lang="en-US" sz="2300" dirty="0"/>
              <a:t>two digestive juices are secreted into the duodenum?</a:t>
            </a:r>
          </a:p>
          <a:p>
            <a:pPr marL="800100" indent="-800100">
              <a:buClr>
                <a:srgbClr val="0070C0"/>
              </a:buClr>
              <a:tabLst>
                <a:tab pos="4300538" algn="l"/>
              </a:tabLst>
            </a:pPr>
            <a:r>
              <a:rPr lang="en-US" sz="2300" b="1" dirty="0"/>
              <a:t>7.23</a:t>
            </a:r>
            <a:r>
              <a:rPr lang="en-US" sz="2300" dirty="0"/>
              <a:t> </a:t>
            </a:r>
            <a:r>
              <a:rPr lang="en-US" sz="2300" dirty="0" smtClean="0"/>
              <a:t>	How </a:t>
            </a:r>
            <a:r>
              <a:rPr lang="en-US" sz="2300" dirty="0"/>
              <a:t>do bile salts help in digestion?</a:t>
            </a:r>
          </a:p>
          <a:p>
            <a:pPr marL="800100" indent="-800100">
              <a:buClr>
                <a:srgbClr val="0070C0"/>
              </a:buClr>
              <a:tabLst>
                <a:tab pos="4300538" algn="l"/>
              </a:tabLst>
            </a:pPr>
            <a:r>
              <a:rPr lang="en-US" sz="2300" b="1" dirty="0"/>
              <a:t>7.24</a:t>
            </a:r>
            <a:r>
              <a:rPr lang="en-US" sz="2300" dirty="0"/>
              <a:t> </a:t>
            </a:r>
            <a:r>
              <a:rPr lang="en-US" sz="2300" dirty="0" smtClean="0"/>
              <a:t>	What </a:t>
            </a:r>
            <a:r>
              <a:rPr lang="en-US" sz="2300" dirty="0"/>
              <a:t>is diarrhoea, and how can it be treated?</a:t>
            </a:r>
          </a:p>
          <a:p>
            <a:pPr marL="800100" indent="-800100">
              <a:buClr>
                <a:srgbClr val="0070C0"/>
              </a:buClr>
              <a:tabLst>
                <a:tab pos="4300538" algn="l"/>
              </a:tabLst>
            </a:pPr>
            <a:r>
              <a:rPr lang="en-US" sz="2300" b="1" dirty="0"/>
              <a:t>7.25</a:t>
            </a:r>
            <a:r>
              <a:rPr lang="en-US" sz="2300" dirty="0"/>
              <a:t> </a:t>
            </a:r>
            <a:r>
              <a:rPr lang="en-US" sz="2300" dirty="0" smtClean="0"/>
              <a:t>	How </a:t>
            </a:r>
            <a:r>
              <a:rPr lang="en-US" sz="2300" dirty="0"/>
              <a:t>does the cholera bacterium cause diarrhoea?</a:t>
            </a:r>
          </a:p>
        </p:txBody>
      </p:sp>
      <p:sp>
        <p:nvSpPr>
          <p:cNvPr id="26" name="TextBox 25">
            <a:hlinkClick r:id="rId3" action="ppaction://hlinkfile"/>
          </p:cNvPr>
          <p:cNvSpPr txBox="1"/>
          <p:nvPr/>
        </p:nvSpPr>
        <p:spPr>
          <a:xfrm>
            <a:off x="8172400" y="3153742"/>
            <a:ext cx="723275" cy="923330"/>
          </a:xfrm>
          <a:prstGeom prst="rect">
            <a:avLst/>
          </a:prstGeom>
          <a:noFill/>
        </p:spPr>
        <p:txBody>
          <a:bodyPr wrap="none" rtlCol="0">
            <a:spAutoFit/>
          </a:bodyPr>
          <a:lstStyle/>
          <a:p>
            <a:r>
              <a:rPr lang="en-GB" sz="5400" b="1" dirty="0" smtClean="0">
                <a:solidFill>
                  <a:srgbClr val="FF0000"/>
                </a:solidFill>
              </a:rPr>
              <a:t>Q</a:t>
            </a:r>
            <a:endParaRPr lang="en-GB" b="1" dirty="0">
              <a:solidFill>
                <a:srgbClr val="FF0000"/>
              </a:solidFill>
            </a:endParaRPr>
          </a:p>
        </p:txBody>
      </p:sp>
      <p:sp>
        <p:nvSpPr>
          <p:cNvPr id="14" name="Oval 13"/>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5" name="Round Same Side Corner Rectangle 14">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89</a:t>
            </a:r>
            <a:endParaRPr lang="en-GB" sz="1000" b="1" dirty="0">
              <a:latin typeface="Arial" panose="020B0604020202020204" pitchFamily="34" charset="0"/>
              <a:cs typeface="Arial" panose="020B0604020202020204" pitchFamily="34" charset="0"/>
            </a:endParaRPr>
          </a:p>
        </p:txBody>
      </p:sp>
      <p:sp>
        <p:nvSpPr>
          <p:cNvPr id="16" name="TextBox 15">
            <a:hlinkClick r:id="rId4" action="ppaction://hlinksldjump"/>
          </p:cNvPr>
          <p:cNvSpPr txBox="1"/>
          <p:nvPr/>
        </p:nvSpPr>
        <p:spPr>
          <a:xfrm>
            <a:off x="8310142" y="1628800"/>
            <a:ext cx="654346" cy="1015663"/>
          </a:xfrm>
          <a:prstGeom prst="rect">
            <a:avLst/>
          </a:prstGeom>
          <a:noFill/>
        </p:spPr>
        <p:txBody>
          <a:bodyPr wrap="none" rtlCol="0">
            <a:spAutoFit/>
          </a:bodyPr>
          <a:lstStyle/>
          <a:p>
            <a:r>
              <a:rPr lang="en-IE" sz="6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013138456"/>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7 – Animal Nutrition</a:t>
            </a:r>
            <a:endParaRPr lang="en-US" sz="4000" dirty="0"/>
          </a:p>
        </p:txBody>
      </p:sp>
      <p:grpSp>
        <p:nvGrpSpPr>
          <p:cNvPr id="7" name="Group 6"/>
          <p:cNvGrpSpPr/>
          <p:nvPr/>
        </p:nvGrpSpPr>
        <p:grpSpPr>
          <a:xfrm>
            <a:off x="179512" y="1196752"/>
            <a:ext cx="8712967" cy="5448806"/>
            <a:chOff x="179512" y="6669360"/>
            <a:chExt cx="8712967" cy="5448806"/>
          </a:xfrm>
        </p:grpSpPr>
        <p:sp>
          <p:nvSpPr>
            <p:cNvPr id="8" name="Rectangle 7"/>
            <p:cNvSpPr/>
            <p:nvPr/>
          </p:nvSpPr>
          <p:spPr>
            <a:xfrm>
              <a:off x="179512" y="7101408"/>
              <a:ext cx="8712967" cy="5016758"/>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300" b="1" dirty="0" smtClean="0">
                  <a:latin typeface="Arial" panose="020B0604020202020204" pitchFamily="34" charset="0"/>
                  <a:cs typeface="Arial" panose="020B0604020202020204" pitchFamily="34" charset="0"/>
                </a:rPr>
                <a:t>You </a:t>
              </a:r>
              <a:r>
                <a:rPr lang="en-US" sz="230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2300" dirty="0">
                  <a:latin typeface="Arial" panose="020B0604020202020204" pitchFamily="34" charset="0"/>
                  <a:cs typeface="Arial" panose="020B0604020202020204" pitchFamily="34" charset="0"/>
                </a:rPr>
                <a:t>that balanced diets differ for different people</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how </a:t>
              </a:r>
              <a:r>
                <a:rPr lang="en-US" sz="2300" dirty="0">
                  <a:latin typeface="Arial" panose="020B0604020202020204" pitchFamily="34" charset="0"/>
                  <a:cs typeface="Arial" panose="020B0604020202020204" pitchFamily="34" charset="0"/>
                </a:rPr>
                <a:t>poor diet can affect health, including starvation, obesity and coronary heart disease</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causes and effects of protein-energy malnutrition</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why </a:t>
              </a:r>
              <a:r>
                <a:rPr lang="en-US" sz="2300" dirty="0">
                  <a:latin typeface="Arial" panose="020B0604020202020204" pitchFamily="34" charset="0"/>
                  <a:cs typeface="Arial" panose="020B0604020202020204" pitchFamily="34" charset="0"/>
                </a:rPr>
                <a:t>food needs to be digested before it can be absorbed</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functions of amylase, protease and lipase</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structure and functions of the alimentary canal and other organs of the digestive system</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structure and functions of teeth, and the causes of dental decay</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causes, effects and treatment of cholera</a:t>
              </a:r>
            </a:p>
            <a:p>
              <a:pPr marL="361950" indent="-361950">
                <a:buClr>
                  <a:srgbClr val="C00000"/>
                </a:buClr>
                <a:buSzPct val="80000"/>
                <a:buFont typeface="Wingdings" panose="05000000000000000000" pitchFamily="2" charset="2"/>
                <a:buChar char="v"/>
              </a:pPr>
              <a:r>
                <a:rPr lang="en-US" sz="2300" dirty="0" smtClean="0">
                  <a:latin typeface="Arial" panose="020B0604020202020204" pitchFamily="34" charset="0"/>
                  <a:cs typeface="Arial" panose="020B0604020202020204" pitchFamily="34" charset="0"/>
                </a:rPr>
                <a:t>how </a:t>
              </a:r>
              <a:r>
                <a:rPr lang="en-US" sz="2300" dirty="0">
                  <a:latin typeface="Arial" panose="020B0604020202020204" pitchFamily="34" charset="0"/>
                  <a:cs typeface="Arial" panose="020B0604020202020204" pitchFamily="34" charset="0"/>
                </a:rPr>
                <a:t>nutrients are assimilated into body cells.</a:t>
              </a:r>
            </a:p>
          </p:txBody>
        </p:sp>
        <p:sp>
          <p:nvSpPr>
            <p:cNvPr id="9" name="Rounded Rectangle 1"/>
            <p:cNvSpPr/>
            <p:nvPr/>
          </p:nvSpPr>
          <p:spPr>
            <a:xfrm>
              <a:off x="179512" y="6669360"/>
              <a:ext cx="8695075" cy="793086"/>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C00000"/>
                  </a:solidFill>
                  <a:latin typeface="Arial" panose="020B0604020202020204" pitchFamily="34" charset="0"/>
                  <a:cs typeface="Arial" panose="020B0604020202020204" pitchFamily="34" charset="0"/>
                </a:rPr>
                <a:t>Summary</a:t>
              </a:r>
              <a:endParaRPr lang="en-US" sz="2800" b="1" dirty="0">
                <a:solidFill>
                  <a:srgbClr val="C00000"/>
                </a:solidFill>
                <a:latin typeface="Arial" panose="020B0604020202020204" pitchFamily="34" charset="0"/>
                <a:cs typeface="Arial" panose="020B0604020202020204" pitchFamily="34" charset="0"/>
              </a:endParaRPr>
            </a:p>
          </p:txBody>
        </p:sp>
      </p:grpSp>
      <p:sp>
        <p:nvSpPr>
          <p:cNvPr id="10" name="Round Same Side Corner Rectangle 9">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90</a:t>
            </a:r>
            <a:endParaRPr lang="en-GB"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2719531"/>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7 – </a:t>
            </a:r>
            <a:r>
              <a:rPr lang="en-GB" sz="3800" dirty="0" smtClean="0"/>
              <a:t>End of Chapter Questions</a:t>
            </a:r>
            <a:endParaRPr lang="en-GB" sz="3800" b="1" dirty="0" smtClean="0"/>
          </a:p>
        </p:txBody>
      </p:sp>
      <p:sp>
        <p:nvSpPr>
          <p:cNvPr id="24" name="Rectangle 23"/>
          <p:cNvSpPr/>
          <p:nvPr/>
        </p:nvSpPr>
        <p:spPr>
          <a:xfrm>
            <a:off x="179512" y="1125899"/>
            <a:ext cx="8699936" cy="5580000"/>
          </a:xfrm>
          <a:prstGeom prst="rect">
            <a:avLst/>
          </a:prstGeom>
          <a:solidFill>
            <a:srgbClr val="F5FC9A"/>
          </a:solidFill>
          <a:ln w="57150">
            <a:solidFill>
              <a:srgbClr val="002060"/>
            </a:solidFill>
          </a:ln>
        </p:spPr>
        <p:txBody>
          <a:bodyPr wrap="square">
            <a:spAutoFit/>
          </a:bodyPr>
          <a:lstStyle/>
          <a:p>
            <a:pPr marL="449263" indent="-449263">
              <a:buClr>
                <a:srgbClr val="0070C0"/>
              </a:buClr>
              <a:buFont typeface="+mj-lt"/>
              <a:buAutoNum type="arabicPeriod"/>
              <a:tabLst>
                <a:tab pos="895350" algn="l"/>
                <a:tab pos="4300538" algn="l"/>
              </a:tabLst>
            </a:pPr>
            <a:r>
              <a:rPr lang="en-US" sz="2570" dirty="0"/>
              <a:t>With the aid of examples wherever possible, explain </a:t>
            </a:r>
            <a:r>
              <a:rPr lang="en-US" sz="2570" dirty="0" smtClean="0"/>
              <a:t/>
            </a:r>
            <a:br>
              <a:rPr lang="en-US" sz="2570" dirty="0" smtClean="0"/>
            </a:br>
            <a:r>
              <a:rPr lang="en-US" sz="2570" dirty="0" smtClean="0"/>
              <a:t>the </a:t>
            </a:r>
            <a:r>
              <a:rPr lang="en-US" sz="2570" dirty="0"/>
              <a:t>differences between each of the following pairs of </a:t>
            </a:r>
            <a:r>
              <a:rPr lang="en-US" sz="2570" dirty="0" smtClean="0"/>
              <a:t>terms.</a:t>
            </a:r>
            <a:br>
              <a:rPr lang="en-US" sz="2570" dirty="0" smtClean="0"/>
            </a:br>
            <a:r>
              <a:rPr lang="en-US" sz="2570" b="1" dirty="0" smtClean="0"/>
              <a:t>a</a:t>
            </a:r>
            <a:r>
              <a:rPr lang="en-US" sz="2570" dirty="0" smtClean="0"/>
              <a:t> 	enamel</a:t>
            </a:r>
            <a:r>
              <a:rPr lang="en-US" sz="2570" dirty="0"/>
              <a:t>, dentine </a:t>
            </a:r>
            <a:r>
              <a:rPr lang="en-US" sz="2570" dirty="0" smtClean="0"/>
              <a:t/>
            </a:r>
            <a:br>
              <a:rPr lang="en-US" sz="2570" dirty="0" smtClean="0"/>
            </a:br>
            <a:r>
              <a:rPr lang="en-US" sz="2570" b="1" dirty="0" smtClean="0"/>
              <a:t>b</a:t>
            </a:r>
            <a:r>
              <a:rPr lang="en-US" sz="2570" dirty="0" smtClean="0"/>
              <a:t> 	digestion</a:t>
            </a:r>
            <a:r>
              <a:rPr lang="en-US" sz="2570" dirty="0"/>
              <a:t>, absorption </a:t>
            </a:r>
            <a:r>
              <a:rPr lang="en-IE" sz="2570" dirty="0" smtClean="0"/>
              <a:t/>
            </a:r>
            <a:br>
              <a:rPr lang="en-IE" sz="2570" dirty="0" smtClean="0"/>
            </a:br>
            <a:r>
              <a:rPr lang="en-US" sz="2570" b="1" dirty="0" smtClean="0"/>
              <a:t>c</a:t>
            </a:r>
            <a:r>
              <a:rPr lang="en-US" sz="2570" dirty="0" smtClean="0"/>
              <a:t> 	small </a:t>
            </a:r>
            <a:r>
              <a:rPr lang="en-US" sz="2570" dirty="0"/>
              <a:t>intestine, large </a:t>
            </a:r>
            <a:r>
              <a:rPr lang="en-US" sz="2570" dirty="0" smtClean="0"/>
              <a:t>intestine</a:t>
            </a:r>
            <a:br>
              <a:rPr lang="en-US" sz="2570" dirty="0" smtClean="0"/>
            </a:br>
            <a:r>
              <a:rPr lang="en-US" sz="2570" b="1" dirty="0" smtClean="0"/>
              <a:t>d</a:t>
            </a:r>
            <a:r>
              <a:rPr lang="en-US" sz="2570" dirty="0" smtClean="0"/>
              <a:t> 	bile</a:t>
            </a:r>
            <a:r>
              <a:rPr lang="en-US" sz="2570" dirty="0"/>
              <a:t>, pancreatic juice</a:t>
            </a:r>
          </a:p>
          <a:p>
            <a:pPr marL="449263" indent="-449263">
              <a:buClr>
                <a:srgbClr val="0070C0"/>
              </a:buClr>
              <a:buFont typeface="+mj-lt"/>
              <a:buAutoNum type="arabicPeriod"/>
              <a:tabLst>
                <a:tab pos="895350" algn="l"/>
                <a:tab pos="4300538" algn="l"/>
              </a:tabLst>
            </a:pPr>
            <a:r>
              <a:rPr lang="en-US" sz="2570" b="1" dirty="0" smtClean="0"/>
              <a:t>a</a:t>
            </a:r>
            <a:r>
              <a:rPr lang="en-US" sz="2570" dirty="0" smtClean="0"/>
              <a:t> 	What </a:t>
            </a:r>
            <a:r>
              <a:rPr lang="en-US" sz="2570" dirty="0"/>
              <a:t>is meant by a balanced </a:t>
            </a:r>
            <a:r>
              <a:rPr lang="en-US" sz="2570" dirty="0" smtClean="0"/>
              <a:t>diet?</a:t>
            </a:r>
            <a:br>
              <a:rPr lang="en-US" sz="2570" dirty="0" smtClean="0"/>
            </a:br>
            <a:r>
              <a:rPr lang="en-US" sz="2570" b="1" dirty="0" smtClean="0"/>
              <a:t>b</a:t>
            </a:r>
            <a:r>
              <a:rPr lang="en-US" sz="2570" dirty="0" smtClean="0"/>
              <a:t> 	Using </a:t>
            </a:r>
            <a:r>
              <a:rPr lang="en-US" sz="2570" dirty="0"/>
              <a:t>Table 7.1 and Figure 7.2, plan menus for one </a:t>
            </a:r>
            <a:r>
              <a:rPr lang="en-US" sz="2570" dirty="0" smtClean="0"/>
              <a:t>	day </a:t>
            </a:r>
            <a:r>
              <a:rPr lang="en-US" sz="2570" dirty="0"/>
              <a:t>which would provide a balanced diet </a:t>
            </a:r>
            <a:r>
              <a:rPr lang="en-US" sz="2570" dirty="0" smtClean="0"/>
              <a:t>for:</a:t>
            </a:r>
            <a:br>
              <a:rPr lang="en-US" sz="2570" dirty="0" smtClean="0"/>
            </a:br>
            <a:r>
              <a:rPr lang="en-US" sz="2570" b="1" dirty="0" err="1" smtClean="0"/>
              <a:t>i</a:t>
            </a:r>
            <a:r>
              <a:rPr lang="en-US" sz="2570" dirty="0" smtClean="0"/>
              <a:t> 	a </a:t>
            </a:r>
            <a:r>
              <a:rPr lang="en-US" sz="2570" dirty="0"/>
              <a:t>teenage boy, </a:t>
            </a:r>
            <a:r>
              <a:rPr lang="en-US" sz="2570" dirty="0" smtClean="0"/>
              <a:t>and</a:t>
            </a:r>
            <a:br>
              <a:rPr lang="en-US" sz="2570" dirty="0" smtClean="0"/>
            </a:br>
            <a:r>
              <a:rPr lang="en-US" sz="2570" b="1" dirty="0" smtClean="0"/>
              <a:t>ii</a:t>
            </a:r>
            <a:r>
              <a:rPr lang="en-US" sz="2570" dirty="0" smtClean="0"/>
              <a:t> 	a </a:t>
            </a:r>
            <a:r>
              <a:rPr lang="en-US" sz="2570" dirty="0"/>
              <a:t>pregnant </a:t>
            </a:r>
            <a:r>
              <a:rPr lang="en-US" sz="2570" dirty="0" smtClean="0"/>
              <a:t>woman.</a:t>
            </a:r>
            <a:br>
              <a:rPr lang="en-US" sz="2570" dirty="0" smtClean="0"/>
            </a:br>
            <a:r>
              <a:rPr lang="en-US" sz="2570" dirty="0" smtClean="0"/>
              <a:t>For </a:t>
            </a:r>
            <a:r>
              <a:rPr lang="en-US" sz="2570" dirty="0"/>
              <a:t>each food you include, state how much energy, and which types of nutrients it contains.</a:t>
            </a:r>
          </a:p>
        </p:txBody>
      </p:sp>
      <p:sp>
        <p:nvSpPr>
          <p:cNvPr id="26" name="TextBox 25">
            <a:hlinkClick r:id="rId3" action="ppaction://hlinkfile"/>
          </p:cNvPr>
          <p:cNvSpPr txBox="1"/>
          <p:nvPr/>
        </p:nvSpPr>
        <p:spPr>
          <a:xfrm>
            <a:off x="8100392" y="2708920"/>
            <a:ext cx="723275" cy="923330"/>
          </a:xfrm>
          <a:prstGeom prst="rect">
            <a:avLst/>
          </a:prstGeom>
          <a:noFill/>
        </p:spPr>
        <p:txBody>
          <a:bodyPr wrap="none" rtlCol="0">
            <a:spAutoFit/>
          </a:bodyPr>
          <a:lstStyle/>
          <a:p>
            <a:r>
              <a:rPr lang="en-GB" sz="5400" b="1" dirty="0" smtClean="0">
                <a:solidFill>
                  <a:srgbClr val="FF0000"/>
                </a:solidFill>
              </a:rPr>
              <a:t>Q</a:t>
            </a:r>
            <a:endParaRPr lang="en-GB" b="1" dirty="0">
              <a:solidFill>
                <a:srgbClr val="FF0000"/>
              </a:solidFill>
            </a:endParaRPr>
          </a:p>
        </p:txBody>
      </p:sp>
      <p:sp>
        <p:nvSpPr>
          <p:cNvPr id="8" name="Round Same Side Corner Rectangle 7">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90</a:t>
            </a:r>
            <a:endParaRPr lang="en-GB" sz="1000" b="1" dirty="0">
              <a:latin typeface="Arial" panose="020B0604020202020204" pitchFamily="34" charset="0"/>
              <a:cs typeface="Arial" panose="020B0604020202020204" pitchFamily="34" charset="0"/>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11" name="Action Button: Back or Previous 10">
            <a:hlinkClick r:id="" action="ppaction://hlinkshowjump?jump=lastslideviewed" highlightClick="1"/>
          </p:cNvPr>
          <p:cNvSpPr/>
          <p:nvPr/>
        </p:nvSpPr>
        <p:spPr>
          <a:xfrm>
            <a:off x="8172400" y="5157192"/>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6147418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7 – </a:t>
            </a:r>
            <a:r>
              <a:rPr lang="en-GB" sz="3800" dirty="0" smtClean="0"/>
              <a:t>End of Chapter Questions</a:t>
            </a:r>
            <a:endParaRPr lang="en-GB" sz="3800" b="1" dirty="0" smtClean="0"/>
          </a:p>
        </p:txBody>
      </p:sp>
      <p:sp>
        <p:nvSpPr>
          <p:cNvPr id="24" name="Rectangle 23"/>
          <p:cNvSpPr/>
          <p:nvPr/>
        </p:nvSpPr>
        <p:spPr>
          <a:xfrm>
            <a:off x="179512" y="1125899"/>
            <a:ext cx="8699936" cy="5533823"/>
          </a:xfrm>
          <a:prstGeom prst="rect">
            <a:avLst/>
          </a:prstGeom>
          <a:solidFill>
            <a:srgbClr val="F5FC9A"/>
          </a:solidFill>
          <a:ln w="57150">
            <a:solidFill>
              <a:srgbClr val="002060"/>
            </a:solidFill>
          </a:ln>
        </p:spPr>
        <p:txBody>
          <a:bodyPr wrap="square" rIns="3348000">
            <a:spAutoFit/>
          </a:bodyPr>
          <a:lstStyle/>
          <a:p>
            <a:pPr marL="514350" indent="-514350">
              <a:buClr>
                <a:srgbClr val="0070C0"/>
              </a:buClr>
              <a:buFont typeface="+mj-lt"/>
              <a:buAutoNum type="arabicPeriod" startAt="3"/>
              <a:tabLst>
                <a:tab pos="895350" algn="l"/>
                <a:tab pos="4300538" algn="l"/>
              </a:tabLst>
            </a:pPr>
            <a:r>
              <a:rPr lang="en-US" sz="2080" dirty="0"/>
              <a:t>The diagram below shows </a:t>
            </a:r>
            <a:r>
              <a:rPr lang="en-US" sz="2080" dirty="0" smtClean="0"/>
              <a:t>the </a:t>
            </a:r>
            <a:br>
              <a:rPr lang="en-US" sz="2080" dirty="0" smtClean="0"/>
            </a:br>
            <a:r>
              <a:rPr lang="en-US" sz="2080" dirty="0" smtClean="0"/>
              <a:t>human </a:t>
            </a:r>
            <a:r>
              <a:rPr lang="en-US" sz="2080" dirty="0"/>
              <a:t>digestive </a:t>
            </a:r>
            <a:r>
              <a:rPr lang="en-US" sz="2080" dirty="0" smtClean="0"/>
              <a:t>system.</a:t>
            </a:r>
          </a:p>
          <a:p>
            <a:pPr marL="514350" indent="-514350">
              <a:buClr>
                <a:srgbClr val="0070C0"/>
              </a:buClr>
              <a:buFont typeface="+mj-lt"/>
              <a:buAutoNum type="alphaLcPeriod"/>
              <a:tabLst>
                <a:tab pos="895350" algn="l"/>
                <a:tab pos="4300538" algn="l"/>
              </a:tabLst>
            </a:pPr>
            <a:r>
              <a:rPr lang="en-US" sz="2080" dirty="0" smtClean="0"/>
              <a:t>Name </a:t>
            </a:r>
            <a:r>
              <a:rPr lang="en-US" sz="2080" dirty="0"/>
              <a:t>each of the parts labelled A to J on the diagram, </a:t>
            </a:r>
            <a:endParaRPr lang="en-US" sz="2080" dirty="0" smtClean="0"/>
          </a:p>
          <a:p>
            <a:pPr marL="514350" indent="-514350">
              <a:buClr>
                <a:srgbClr val="0070C0"/>
              </a:buClr>
              <a:buFont typeface="+mj-lt"/>
              <a:buAutoNum type="alphaLcPeriod"/>
              <a:tabLst>
                <a:tab pos="895350" algn="l"/>
                <a:tab pos="4300538" algn="l"/>
              </a:tabLst>
            </a:pPr>
            <a:r>
              <a:rPr lang="en-US" sz="2080" dirty="0" smtClean="0"/>
              <a:t>Give </a:t>
            </a:r>
            <a:r>
              <a:rPr lang="en-US" sz="2080" dirty="0"/>
              <a:t>the letters (not the name) of each of the following parts:</a:t>
            </a:r>
          </a:p>
          <a:p>
            <a:pPr marL="514350" indent="-514350">
              <a:buClr>
                <a:srgbClr val="0070C0"/>
              </a:buClr>
              <a:buFont typeface="+mj-lt"/>
              <a:buAutoNum type="alphaLcPeriod" startAt="3"/>
              <a:tabLst>
                <a:tab pos="990600" algn="l"/>
                <a:tab pos="4300538" algn="l"/>
              </a:tabLst>
            </a:pPr>
            <a:r>
              <a:rPr lang="en-US" sz="2080" dirty="0" err="1">
                <a:solidFill>
                  <a:srgbClr val="0070C0"/>
                </a:solidFill>
              </a:rPr>
              <a:t>i</a:t>
            </a:r>
            <a:r>
              <a:rPr lang="en-US" sz="2080" dirty="0"/>
              <a:t> </a:t>
            </a:r>
            <a:r>
              <a:rPr lang="en-US" sz="2080" dirty="0" smtClean="0"/>
              <a:t>	two </a:t>
            </a:r>
            <a:r>
              <a:rPr lang="en-US" sz="2080" dirty="0"/>
              <a:t>parts where amylase is </a:t>
            </a:r>
            <a:r>
              <a:rPr lang="en-US" sz="2080" dirty="0" smtClean="0"/>
              <a:t>	secreted</a:t>
            </a:r>
            <a:endParaRPr lang="en-US" sz="2080" dirty="0"/>
          </a:p>
          <a:p>
            <a:pPr marL="990600" indent="-400050">
              <a:buClr>
                <a:srgbClr val="0070C0"/>
              </a:buClr>
              <a:buFont typeface="+mj-lt"/>
              <a:buAutoNum type="romanLcPeriod" startAt="2"/>
              <a:tabLst>
                <a:tab pos="4300538" algn="l"/>
              </a:tabLst>
            </a:pPr>
            <a:r>
              <a:rPr lang="en-US" sz="2080" dirty="0" smtClean="0"/>
              <a:t>two </a:t>
            </a:r>
            <a:r>
              <a:rPr lang="en-US" sz="2080" dirty="0"/>
              <a:t>parts where protease is secreted</a:t>
            </a:r>
          </a:p>
          <a:p>
            <a:pPr marL="990600" indent="-400050">
              <a:buClr>
                <a:srgbClr val="0070C0"/>
              </a:buClr>
              <a:buFont typeface="+mj-lt"/>
              <a:buAutoNum type="romanLcPeriod" startAt="2"/>
              <a:tabLst>
                <a:tab pos="4300538" algn="l"/>
              </a:tabLst>
            </a:pPr>
            <a:r>
              <a:rPr lang="en-US" sz="2080" dirty="0" smtClean="0"/>
              <a:t>one </a:t>
            </a:r>
            <a:r>
              <a:rPr lang="en-US" sz="2080" dirty="0"/>
              <a:t>part where lipase is secreted</a:t>
            </a:r>
          </a:p>
          <a:p>
            <a:pPr marL="990600" indent="-400050">
              <a:buClr>
                <a:srgbClr val="0070C0"/>
              </a:buClr>
              <a:buFont typeface="+mj-lt"/>
              <a:buAutoNum type="romanLcPeriod" startAt="2"/>
              <a:tabLst>
                <a:tab pos="4300538" algn="l"/>
              </a:tabLst>
            </a:pPr>
            <a:r>
              <a:rPr lang="en-US" sz="2080" dirty="0" smtClean="0"/>
              <a:t>the </a:t>
            </a:r>
            <a:r>
              <a:rPr lang="en-US" sz="2080" dirty="0"/>
              <a:t>part where hydrochloric acid is secreted</a:t>
            </a:r>
          </a:p>
          <a:p>
            <a:pPr marL="990600" indent="-400050">
              <a:buClr>
                <a:srgbClr val="0070C0"/>
              </a:buClr>
              <a:buFont typeface="+mj-lt"/>
              <a:buAutoNum type="romanLcPeriod" startAt="2"/>
              <a:tabLst>
                <a:tab pos="4300538" algn="l"/>
              </a:tabLst>
            </a:pPr>
            <a:r>
              <a:rPr lang="en-US" sz="2080" dirty="0" smtClean="0"/>
              <a:t>the </a:t>
            </a:r>
            <a:r>
              <a:rPr lang="en-US" sz="2080" dirty="0"/>
              <a:t>two parts that make up the small intestine</a:t>
            </a:r>
          </a:p>
          <a:p>
            <a:pPr marL="990600" indent="-400050">
              <a:buClr>
                <a:srgbClr val="0070C0"/>
              </a:buClr>
              <a:buFont typeface="+mj-lt"/>
              <a:buAutoNum type="romanLcPeriod" startAt="2"/>
              <a:tabLst>
                <a:tab pos="4300538" algn="l"/>
              </a:tabLst>
            </a:pPr>
            <a:r>
              <a:rPr lang="en-US" sz="2080" dirty="0" smtClean="0"/>
              <a:t>two </a:t>
            </a:r>
            <a:r>
              <a:rPr lang="en-US" sz="2080" dirty="0"/>
              <a:t>parts where water is absorbed</a:t>
            </a:r>
          </a:p>
          <a:p>
            <a:pPr marL="990600" indent="-400050">
              <a:buClr>
                <a:srgbClr val="0070C0"/>
              </a:buClr>
              <a:buFont typeface="+mj-lt"/>
              <a:buAutoNum type="romanLcPeriod" startAt="2"/>
              <a:tabLst>
                <a:tab pos="4300538" algn="l"/>
              </a:tabLst>
            </a:pPr>
            <a:r>
              <a:rPr lang="en-US" sz="2080" dirty="0" smtClean="0"/>
              <a:t>the </a:t>
            </a:r>
            <a:r>
              <a:rPr lang="en-US" sz="2080" dirty="0"/>
              <a:t>part where egestion takes place.</a:t>
            </a:r>
          </a:p>
        </p:txBody>
      </p:sp>
      <p:sp>
        <p:nvSpPr>
          <p:cNvPr id="8" name="Round Same Side Corner Rectangle 7">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90</a:t>
            </a:r>
            <a:endParaRPr lang="en-GB" sz="1000" b="1" dirty="0">
              <a:latin typeface="Arial" panose="020B0604020202020204" pitchFamily="34" charset="0"/>
              <a:cs typeface="Arial" panose="020B0604020202020204" pitchFamily="34" charset="0"/>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pic>
        <p:nvPicPr>
          <p:cNvPr id="2" name="Picture 1"/>
          <p:cNvPicPr>
            <a:picLocks noChangeAspect="1"/>
          </p:cNvPicPr>
          <p:nvPr/>
        </p:nvPicPr>
        <p:blipFill rotWithShape="1">
          <a:blip r:embed="rId3">
            <a:lum bright="-47000" contrast="75000"/>
          </a:blip>
          <a:srcRect l="42125" t="30390" r="32675" b="10781"/>
          <a:stretch/>
        </p:blipFill>
        <p:spPr>
          <a:xfrm>
            <a:off x="5605028" y="1196752"/>
            <a:ext cx="3215444" cy="4464496"/>
          </a:xfrm>
          <a:prstGeom prst="rect">
            <a:avLst/>
          </a:prstGeom>
        </p:spPr>
      </p:pic>
      <p:sp>
        <p:nvSpPr>
          <p:cNvPr id="9" name="TextBox 8">
            <a:hlinkClick r:id="rId4" action="ppaction://hlinkfile"/>
          </p:cNvPr>
          <p:cNvSpPr txBox="1"/>
          <p:nvPr/>
        </p:nvSpPr>
        <p:spPr>
          <a:xfrm>
            <a:off x="8100392" y="5674022"/>
            <a:ext cx="723275" cy="923330"/>
          </a:xfrm>
          <a:prstGeom prst="rect">
            <a:avLst/>
          </a:prstGeom>
          <a:noFill/>
        </p:spPr>
        <p:txBody>
          <a:bodyPr wrap="none" rtlCol="0">
            <a:spAutoFit/>
          </a:bodyPr>
          <a:lstStyle/>
          <a:p>
            <a:r>
              <a:rPr lang="en-GB" sz="5400" b="1" dirty="0" smtClean="0">
                <a:solidFill>
                  <a:srgbClr val="FF0000"/>
                </a:solidFill>
              </a:rPr>
              <a:t>Q</a:t>
            </a:r>
            <a:endParaRPr lang="en-GB" b="1" dirty="0">
              <a:solidFill>
                <a:srgbClr val="FF0000"/>
              </a:solidFill>
            </a:endParaRPr>
          </a:p>
        </p:txBody>
      </p:sp>
      <p:sp>
        <p:nvSpPr>
          <p:cNvPr id="11" name="Action Button: Back or Previous 10">
            <a:hlinkClick r:id="" action="ppaction://hlinkshowjump?jump=lastslideviewed" highlightClick="1"/>
          </p:cNvPr>
          <p:cNvSpPr/>
          <p:nvPr/>
        </p:nvSpPr>
        <p:spPr>
          <a:xfrm>
            <a:off x="7374038" y="5949280"/>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9144910"/>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7 – </a:t>
            </a:r>
            <a:r>
              <a:rPr lang="en-GB" sz="3800" dirty="0" smtClean="0"/>
              <a:t>End of Chapter Questions</a:t>
            </a:r>
            <a:endParaRPr lang="en-GB" sz="3800" b="1" dirty="0" smtClean="0"/>
          </a:p>
        </p:txBody>
      </p:sp>
      <p:sp>
        <p:nvSpPr>
          <p:cNvPr id="24" name="Rectangle 23"/>
          <p:cNvSpPr/>
          <p:nvPr/>
        </p:nvSpPr>
        <p:spPr>
          <a:xfrm>
            <a:off x="179512" y="1125899"/>
            <a:ext cx="8699936" cy="5544000"/>
          </a:xfrm>
          <a:prstGeom prst="rect">
            <a:avLst/>
          </a:prstGeom>
          <a:solidFill>
            <a:srgbClr val="F5FC9A"/>
          </a:solidFill>
          <a:ln w="57150">
            <a:solidFill>
              <a:srgbClr val="002060"/>
            </a:solidFill>
          </a:ln>
        </p:spPr>
        <p:txBody>
          <a:bodyPr wrap="square" rIns="90000">
            <a:spAutoFit/>
          </a:bodyPr>
          <a:lstStyle/>
          <a:p>
            <a:pPr marL="361950" indent="-361950">
              <a:buClr>
                <a:srgbClr val="0070C0"/>
              </a:buClr>
              <a:buFont typeface="+mj-lt"/>
              <a:buAutoNum type="arabicPeriod" startAt="4"/>
              <a:tabLst>
                <a:tab pos="895350" algn="l"/>
                <a:tab pos="4300538" algn="l"/>
              </a:tabLst>
            </a:pPr>
            <a:r>
              <a:rPr lang="en-US" sz="1940" dirty="0" smtClean="0"/>
              <a:t>Copy </a:t>
            </a:r>
            <a:r>
              <a:rPr lang="en-US" sz="1940" dirty="0"/>
              <a:t>and complete these sentences about digestion, using words from the list. You may use </a:t>
            </a:r>
            <a:r>
              <a:rPr lang="en-US" sz="1940" dirty="0" smtClean="0"/>
              <a:t>each word once, more </a:t>
            </a:r>
            <a:r>
              <a:rPr lang="en-US" sz="1940" dirty="0"/>
              <a:t>than once </a:t>
            </a:r>
            <a:r>
              <a:rPr lang="en-US" sz="1940" dirty="0" smtClean="0"/>
              <a:t>or not </a:t>
            </a:r>
            <a:r>
              <a:rPr lang="en-US" sz="1940" dirty="0"/>
              <a:t>at </a:t>
            </a:r>
            <a:r>
              <a:rPr lang="en-US" sz="1940" dirty="0" smtClean="0"/>
              <a:t>all.</a:t>
            </a:r>
            <a:br>
              <a:rPr lang="en-US" sz="1940" dirty="0" smtClean="0"/>
            </a:br>
            <a:r>
              <a:rPr lang="en-US" sz="1940" dirty="0" smtClean="0"/>
              <a:t>Acids    amino   amylase   carbohydrates   duodenum   fatty   fats   gall   glycerol   hydrochloric   ileum   ingestion   large   mucus   </a:t>
            </a:r>
            <a:r>
              <a:rPr lang="en-US" sz="1940" dirty="0" err="1" smtClean="0"/>
              <a:t>oesophagus</a:t>
            </a:r>
            <a:r>
              <a:rPr lang="en-US" sz="1940" dirty="0" smtClean="0"/>
              <a:t>   pancreas   proteins   small   starch   trachea   urinary</a:t>
            </a:r>
            <a:br>
              <a:rPr lang="en-US" sz="1940" dirty="0" smtClean="0"/>
            </a:br>
            <a:r>
              <a:rPr lang="en-US" sz="1940" dirty="0" smtClean="0"/>
              <a:t>The </a:t>
            </a:r>
            <a:r>
              <a:rPr lang="en-US" sz="1940" dirty="0"/>
              <a:t>teeth, lips and tongue help to take food into the mouth. This is </a:t>
            </a:r>
            <a:r>
              <a:rPr lang="en-US" sz="1940" dirty="0" smtClean="0"/>
              <a:t>called ___________. The </a:t>
            </a:r>
            <a:r>
              <a:rPr lang="en-US" sz="1940" dirty="0"/>
              <a:t>food is mixed with saliva from the salivary glands. Saliva contains the </a:t>
            </a:r>
            <a:r>
              <a:rPr lang="en-US" sz="1940" dirty="0" smtClean="0"/>
              <a:t>enzyme</a:t>
            </a:r>
            <a:r>
              <a:rPr lang="en-US" sz="1940" dirty="0"/>
              <a:t> </a:t>
            </a:r>
            <a:r>
              <a:rPr lang="en-US" sz="1940" dirty="0" smtClean="0"/>
              <a:t>___________, which digests</a:t>
            </a:r>
            <a:r>
              <a:rPr lang="en-US" sz="1940" dirty="0"/>
              <a:t> </a:t>
            </a:r>
            <a:r>
              <a:rPr lang="en-US" sz="1940" dirty="0" smtClean="0"/>
              <a:t>___________ to </a:t>
            </a:r>
            <a:r>
              <a:rPr lang="en-US" sz="1940" dirty="0"/>
              <a:t>the sugar, maltose. Saliva also </a:t>
            </a:r>
            <a:r>
              <a:rPr lang="en-US" sz="1940" dirty="0" smtClean="0"/>
              <a:t>contains</a:t>
            </a:r>
            <a:r>
              <a:rPr lang="en-US" sz="1940" dirty="0"/>
              <a:t> </a:t>
            </a:r>
            <a:r>
              <a:rPr lang="en-US" sz="1940" dirty="0" smtClean="0"/>
              <a:t>___________ which lubricates the </a:t>
            </a:r>
            <a:r>
              <a:rPr lang="en-US" sz="1940" dirty="0"/>
              <a:t>chewed food making it easy to </a:t>
            </a:r>
            <a:r>
              <a:rPr lang="en-US" sz="1940" dirty="0" smtClean="0"/>
              <a:t>swallow.</a:t>
            </a:r>
            <a:br>
              <a:rPr lang="en-US" sz="1940" dirty="0" smtClean="0"/>
            </a:br>
            <a:r>
              <a:rPr lang="en-US" sz="1940" dirty="0" smtClean="0"/>
              <a:t>The </a:t>
            </a:r>
            <a:r>
              <a:rPr lang="en-US" sz="1940" dirty="0"/>
              <a:t>food travels down </a:t>
            </a:r>
            <a:r>
              <a:rPr lang="en-US" sz="1940" dirty="0" smtClean="0"/>
              <a:t>the</a:t>
            </a:r>
            <a:r>
              <a:rPr lang="en-US" sz="1940" dirty="0"/>
              <a:t> </a:t>
            </a:r>
            <a:r>
              <a:rPr lang="en-US" sz="1940" dirty="0" smtClean="0"/>
              <a:t>___________ to </a:t>
            </a:r>
            <a:r>
              <a:rPr lang="en-US" sz="1940" dirty="0"/>
              <a:t>the </a:t>
            </a:r>
            <a:r>
              <a:rPr lang="en-US" sz="1940" dirty="0" smtClean="0"/>
              <a:t>stomach. Here,</a:t>
            </a:r>
            <a:r>
              <a:rPr lang="en-US" sz="1940" dirty="0"/>
              <a:t> </a:t>
            </a:r>
            <a:r>
              <a:rPr lang="en-US" sz="1940" dirty="0" smtClean="0"/>
              <a:t>___________ acid </a:t>
            </a:r>
            <a:r>
              <a:rPr lang="en-US" sz="1940" dirty="0"/>
              <a:t>is </a:t>
            </a:r>
            <a:r>
              <a:rPr lang="en-US" sz="1940" dirty="0" smtClean="0"/>
              <a:t>secreted, which </a:t>
            </a:r>
            <a:r>
              <a:rPr lang="en-US" sz="1940" dirty="0"/>
              <a:t>provides ideal conditions for the enzyme pepsin to work. Pepsin is a protease, and begins the digestion </a:t>
            </a:r>
            <a:r>
              <a:rPr lang="en-US" sz="1940" dirty="0" smtClean="0"/>
              <a:t>of</a:t>
            </a:r>
            <a:r>
              <a:rPr lang="en-US" sz="1940" dirty="0"/>
              <a:t> </a:t>
            </a:r>
            <a:r>
              <a:rPr lang="en-US" sz="1940" dirty="0" smtClean="0"/>
              <a:t>___________.</a:t>
            </a:r>
            <a:br>
              <a:rPr lang="en-US" sz="1940" dirty="0" smtClean="0"/>
            </a:br>
            <a:r>
              <a:rPr lang="en-US" sz="1940" dirty="0" smtClean="0"/>
              <a:t>After </a:t>
            </a:r>
            <a:r>
              <a:rPr lang="en-US" sz="1940" dirty="0"/>
              <a:t>leaving the stomach, the food enters </a:t>
            </a:r>
            <a:r>
              <a:rPr lang="en-US" sz="1940" dirty="0" smtClean="0"/>
              <a:t>the</a:t>
            </a:r>
            <a:r>
              <a:rPr lang="en-US" sz="1940" dirty="0"/>
              <a:t> </a:t>
            </a:r>
            <a:r>
              <a:rPr lang="en-US" sz="1940" dirty="0" smtClean="0"/>
              <a:t>___________ which </a:t>
            </a:r>
            <a:r>
              <a:rPr lang="en-US" sz="1940" dirty="0"/>
              <a:t>is the first part of </a:t>
            </a:r>
            <a:r>
              <a:rPr lang="en-US" sz="1940" dirty="0" smtClean="0"/>
              <a:t>the ___________ intestine</a:t>
            </a:r>
            <a:r>
              <a:rPr lang="en-US" sz="1940" dirty="0"/>
              <a:t>. Here, juices from </a:t>
            </a:r>
            <a:r>
              <a:rPr lang="en-US" sz="1940" dirty="0" smtClean="0"/>
              <a:t>the</a:t>
            </a:r>
            <a:r>
              <a:rPr lang="en-US" sz="1940" dirty="0"/>
              <a:t> </a:t>
            </a:r>
            <a:r>
              <a:rPr lang="en-US" sz="1940" dirty="0" smtClean="0"/>
              <a:t>___________ and</a:t>
            </a:r>
            <a:r>
              <a:rPr lang="en-US" sz="1940" dirty="0"/>
              <a:t> </a:t>
            </a:r>
            <a:r>
              <a:rPr lang="en-US" sz="1940" dirty="0" smtClean="0"/>
              <a:t>___________ bladder </a:t>
            </a:r>
            <a:r>
              <a:rPr lang="en-US" sz="1940" dirty="0"/>
              <a:t>flow in. They </a:t>
            </a:r>
            <a:r>
              <a:rPr lang="en-US" sz="1940" dirty="0" smtClean="0"/>
              <a:t>contain amylase</a:t>
            </a:r>
            <a:r>
              <a:rPr lang="en-US" sz="1940" dirty="0"/>
              <a:t>, protease </a:t>
            </a:r>
            <a:r>
              <a:rPr lang="en-US" sz="1940" dirty="0" smtClean="0"/>
              <a:t/>
            </a:r>
            <a:br>
              <a:rPr lang="en-US" sz="1940" dirty="0" smtClean="0"/>
            </a:br>
            <a:r>
              <a:rPr lang="en-US" sz="1940" dirty="0" smtClean="0"/>
              <a:t>and </a:t>
            </a:r>
            <a:r>
              <a:rPr lang="en-US" sz="1940" dirty="0"/>
              <a:t>lipase. Lipase digests fats </a:t>
            </a:r>
            <a:r>
              <a:rPr lang="en-US" sz="1940" dirty="0" smtClean="0"/>
              <a:t>to</a:t>
            </a:r>
            <a:r>
              <a:rPr lang="en-US" sz="1940" dirty="0"/>
              <a:t> </a:t>
            </a:r>
            <a:r>
              <a:rPr lang="en-US" sz="1940" dirty="0" smtClean="0"/>
              <a:t>___________ and</a:t>
            </a:r>
            <a:r>
              <a:rPr lang="en-US" sz="1940" dirty="0"/>
              <a:t> </a:t>
            </a:r>
            <a:r>
              <a:rPr lang="en-US" sz="1940" dirty="0" smtClean="0"/>
              <a:t>___________.</a:t>
            </a:r>
            <a:endParaRPr lang="en-US" sz="1940" dirty="0"/>
          </a:p>
        </p:txBody>
      </p:sp>
      <p:sp>
        <p:nvSpPr>
          <p:cNvPr id="8" name="Round Same Side Corner Rectangle 7">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91</a:t>
            </a:r>
            <a:endParaRPr lang="en-GB" sz="1000" b="1" dirty="0">
              <a:latin typeface="Arial" panose="020B0604020202020204" pitchFamily="34" charset="0"/>
              <a:cs typeface="Arial" panose="020B0604020202020204" pitchFamily="34" charset="0"/>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sp>
        <p:nvSpPr>
          <p:cNvPr id="9" name="TextBox 8">
            <a:hlinkClick r:id="rId3" action="ppaction://hlinkfile"/>
          </p:cNvPr>
          <p:cNvSpPr txBox="1"/>
          <p:nvPr/>
        </p:nvSpPr>
        <p:spPr>
          <a:xfrm>
            <a:off x="8100392" y="3717032"/>
            <a:ext cx="723275" cy="923330"/>
          </a:xfrm>
          <a:prstGeom prst="rect">
            <a:avLst/>
          </a:prstGeom>
          <a:noFill/>
        </p:spPr>
        <p:txBody>
          <a:bodyPr wrap="none" rtlCol="0">
            <a:spAutoFit/>
          </a:bodyPr>
          <a:lstStyle/>
          <a:p>
            <a:r>
              <a:rPr lang="en-GB" sz="5400" b="1" dirty="0" smtClean="0">
                <a:solidFill>
                  <a:srgbClr val="FF0000"/>
                </a:solidFill>
              </a:rPr>
              <a:t>Q</a:t>
            </a:r>
            <a:endParaRPr lang="en-GB" b="1" dirty="0">
              <a:solidFill>
                <a:srgbClr val="FF0000"/>
              </a:solidFill>
            </a:endParaRPr>
          </a:p>
        </p:txBody>
      </p:sp>
      <p:sp>
        <p:nvSpPr>
          <p:cNvPr id="11" name="Action Button: Back or Previous 10">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65052822"/>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7 – </a:t>
            </a:r>
            <a:r>
              <a:rPr lang="en-GB" sz="3800" dirty="0" smtClean="0"/>
              <a:t>End of Chapter Questions</a:t>
            </a:r>
            <a:endParaRPr lang="en-GB" sz="3800" b="1" dirty="0" smtClean="0"/>
          </a:p>
        </p:txBody>
      </p:sp>
      <p:sp>
        <p:nvSpPr>
          <p:cNvPr id="24" name="Rectangle 23"/>
          <p:cNvSpPr/>
          <p:nvPr/>
        </p:nvSpPr>
        <p:spPr>
          <a:xfrm>
            <a:off x="179512" y="1125899"/>
            <a:ext cx="8699936" cy="5509200"/>
          </a:xfrm>
          <a:prstGeom prst="rect">
            <a:avLst/>
          </a:prstGeom>
          <a:solidFill>
            <a:srgbClr val="F5FC9A"/>
          </a:solidFill>
          <a:ln w="57150">
            <a:solidFill>
              <a:srgbClr val="002060"/>
            </a:solidFill>
          </a:ln>
        </p:spPr>
        <p:txBody>
          <a:bodyPr wrap="square" rIns="90000">
            <a:spAutoFit/>
          </a:bodyPr>
          <a:lstStyle/>
          <a:p>
            <a:pPr marL="361950" indent="-361950">
              <a:buClr>
                <a:srgbClr val="0070C0"/>
              </a:buClr>
              <a:buFont typeface="+mj-lt"/>
              <a:buAutoNum type="arabicPeriod" startAt="5"/>
              <a:tabLst>
                <a:tab pos="4300538" algn="l"/>
                <a:tab pos="8439150" algn="r"/>
              </a:tabLst>
            </a:pPr>
            <a:r>
              <a:rPr lang="en-US" sz="2200" dirty="0" smtClean="0"/>
              <a:t>Calcium</a:t>
            </a:r>
            <a:r>
              <a:rPr lang="en-US" sz="2200" dirty="0"/>
              <a:t>, iron, vitamin C and vitamin D are nutrients required in small amounts in the </a:t>
            </a:r>
            <a:r>
              <a:rPr lang="en-US" sz="2200" dirty="0" smtClean="0"/>
              <a:t>diet.</a:t>
            </a:r>
          </a:p>
          <a:p>
            <a:pPr marL="723900" indent="-361950">
              <a:buClr>
                <a:srgbClr val="0070C0"/>
              </a:buClr>
              <a:buFont typeface="+mj-lt"/>
              <a:buAutoNum type="alphaLcPeriod"/>
              <a:tabLst>
                <a:tab pos="4300538" algn="l"/>
                <a:tab pos="8439150" algn="r"/>
              </a:tabLst>
            </a:pPr>
            <a:r>
              <a:rPr lang="en-US" sz="2200" dirty="0" smtClean="0"/>
              <a:t>Which </a:t>
            </a:r>
            <a:r>
              <a:rPr lang="en-US" sz="2200" dirty="0"/>
              <a:t>two of these nutrients are organic substances? </a:t>
            </a:r>
            <a:r>
              <a:rPr lang="en-US" sz="2200" dirty="0" smtClean="0"/>
              <a:t>	[</a:t>
            </a:r>
            <a:r>
              <a:rPr lang="en-US" sz="2200" dirty="0"/>
              <a:t>1]</a:t>
            </a:r>
          </a:p>
          <a:p>
            <a:pPr marL="723900" indent="-361950">
              <a:buClr>
                <a:srgbClr val="0070C0"/>
              </a:buClr>
              <a:buFont typeface="+mj-lt"/>
              <a:buAutoNum type="alphaLcPeriod"/>
              <a:tabLst>
                <a:tab pos="4300538" algn="l"/>
                <a:tab pos="8439150" algn="r"/>
              </a:tabLst>
            </a:pPr>
            <a:r>
              <a:rPr lang="en-US" sz="2200" dirty="0" smtClean="0"/>
              <a:t>Explain </a:t>
            </a:r>
            <a:r>
              <a:rPr lang="en-US" sz="2200" dirty="0"/>
              <a:t>why none of these nutrients need to be digested before they are absorbed. </a:t>
            </a:r>
            <a:r>
              <a:rPr lang="en-US" sz="2200" dirty="0" smtClean="0"/>
              <a:t>		[</a:t>
            </a:r>
            <a:r>
              <a:rPr lang="en-US" sz="2200" dirty="0"/>
              <a:t>2]</a:t>
            </a:r>
          </a:p>
          <a:p>
            <a:pPr marL="723900" indent="-361950">
              <a:buClr>
                <a:srgbClr val="0070C0"/>
              </a:buClr>
              <a:buFont typeface="+mj-lt"/>
              <a:buAutoNum type="alphaLcPeriod"/>
              <a:tabLst>
                <a:tab pos="4300538" algn="l"/>
                <a:tab pos="8439150" algn="r"/>
              </a:tabLst>
            </a:pPr>
            <a:r>
              <a:rPr lang="en-US" sz="2200" dirty="0" smtClean="0"/>
              <a:t>Name </a:t>
            </a:r>
            <a:r>
              <a:rPr lang="en-US" sz="2200" dirty="0"/>
              <a:t>two foods that contain calcium. </a:t>
            </a:r>
            <a:r>
              <a:rPr lang="en-US" sz="2200" dirty="0" smtClean="0"/>
              <a:t>	[</a:t>
            </a:r>
            <a:r>
              <a:rPr lang="en-US" sz="2200" dirty="0"/>
              <a:t>1]</a:t>
            </a:r>
          </a:p>
          <a:p>
            <a:pPr marL="723900" indent="-361950">
              <a:buClr>
                <a:srgbClr val="0070C0"/>
              </a:buClr>
              <a:buFont typeface="+mj-lt"/>
              <a:buAutoNum type="alphaLcPeriod"/>
              <a:tabLst>
                <a:tab pos="4300538" algn="l"/>
                <a:tab pos="8439150" algn="r"/>
              </a:tabLst>
            </a:pPr>
            <a:r>
              <a:rPr lang="en-US" sz="2200" dirty="0" smtClean="0"/>
              <a:t>Describe </a:t>
            </a:r>
            <a:r>
              <a:rPr lang="en-US" sz="2200" dirty="0"/>
              <a:t>and explain the deficiency symptoms of a lack of iron in the diet. </a:t>
            </a:r>
            <a:r>
              <a:rPr lang="en-US" sz="2200" dirty="0" smtClean="0"/>
              <a:t>		[</a:t>
            </a:r>
            <a:r>
              <a:rPr lang="en-US" sz="2200" dirty="0"/>
              <a:t>3]</a:t>
            </a:r>
          </a:p>
          <a:p>
            <a:pPr marL="723900" indent="-361950">
              <a:buClr>
                <a:srgbClr val="0070C0"/>
              </a:buClr>
              <a:buFont typeface="+mj-lt"/>
              <a:buAutoNum type="alphaLcPeriod"/>
              <a:tabLst>
                <a:tab pos="4300538" algn="l"/>
                <a:tab pos="8439150" algn="r"/>
              </a:tabLst>
            </a:pPr>
            <a:r>
              <a:rPr lang="en-US" sz="2200" dirty="0" smtClean="0"/>
              <a:t>Describe </a:t>
            </a:r>
            <a:r>
              <a:rPr lang="en-US" sz="2200" dirty="0"/>
              <a:t>the role of vitamin D in the body. </a:t>
            </a:r>
            <a:r>
              <a:rPr lang="en-US" sz="2200" dirty="0" smtClean="0"/>
              <a:t>	[</a:t>
            </a:r>
            <a:r>
              <a:rPr lang="en-US" sz="2200" dirty="0"/>
              <a:t>2</a:t>
            </a:r>
            <a:r>
              <a:rPr lang="en-US" sz="2200" dirty="0" smtClean="0"/>
              <a:t>]</a:t>
            </a:r>
          </a:p>
          <a:p>
            <a:pPr marL="457200" indent="-457200">
              <a:buClr>
                <a:srgbClr val="0070C0"/>
              </a:buClr>
              <a:buFont typeface="+mj-lt"/>
              <a:buAutoNum type="arabicPeriod" startAt="6"/>
              <a:tabLst>
                <a:tab pos="4300538" algn="l"/>
                <a:tab pos="8439150" algn="r"/>
              </a:tabLst>
            </a:pPr>
            <a:r>
              <a:rPr lang="en-US" sz="2200" dirty="0" smtClean="0"/>
              <a:t>The </a:t>
            </a:r>
            <a:r>
              <a:rPr lang="en-US" sz="2200" dirty="0"/>
              <a:t>diagram shows the teeth in the upper jaw </a:t>
            </a:r>
            <a:r>
              <a:rPr lang="en-US" sz="2200" dirty="0" smtClean="0"/>
              <a:t/>
            </a:r>
            <a:br>
              <a:rPr lang="en-US" sz="2200" dirty="0" smtClean="0"/>
            </a:br>
            <a:r>
              <a:rPr lang="en-US" sz="2200" dirty="0" smtClean="0"/>
              <a:t>of a </a:t>
            </a:r>
            <a:r>
              <a:rPr lang="en-US" sz="2200" dirty="0"/>
              <a:t>human</a:t>
            </a:r>
            <a:r>
              <a:rPr lang="en-US" sz="2200" dirty="0" smtClean="0"/>
              <a:t>.</a:t>
            </a:r>
          </a:p>
          <a:p>
            <a:pPr marL="800100" indent="-361950">
              <a:buClr>
                <a:srgbClr val="0070C0"/>
              </a:buClr>
              <a:buFont typeface="+mj-lt"/>
              <a:buAutoNum type="alphaLcPeriod"/>
              <a:tabLst>
                <a:tab pos="6000750" algn="r"/>
              </a:tabLst>
            </a:pPr>
            <a:r>
              <a:rPr lang="en-US" sz="2200" dirty="0" smtClean="0"/>
              <a:t>Name </a:t>
            </a:r>
            <a:r>
              <a:rPr lang="en-US" sz="2200" dirty="0"/>
              <a:t>the teeth labelled A, B and C</a:t>
            </a:r>
            <a:r>
              <a:rPr lang="en-US" sz="2200" dirty="0" smtClean="0"/>
              <a:t>.</a:t>
            </a:r>
            <a:r>
              <a:rPr lang="en-US" sz="2200" dirty="0"/>
              <a:t> </a:t>
            </a:r>
            <a:r>
              <a:rPr lang="en-US" sz="2200" dirty="0" smtClean="0"/>
              <a:t>	[</a:t>
            </a:r>
            <a:r>
              <a:rPr lang="en-US" sz="2200" dirty="0"/>
              <a:t>3] </a:t>
            </a:r>
          </a:p>
          <a:p>
            <a:pPr marL="800100" indent="-361950">
              <a:buClr>
                <a:srgbClr val="0070C0"/>
              </a:buClr>
              <a:buFont typeface="+mj-lt"/>
              <a:buAutoNum type="alphaLcPeriod"/>
              <a:tabLst>
                <a:tab pos="6000750" algn="r"/>
              </a:tabLst>
            </a:pPr>
            <a:r>
              <a:rPr lang="en-US" sz="2200" dirty="0" smtClean="0"/>
              <a:t>Draw </a:t>
            </a:r>
            <a:r>
              <a:rPr lang="en-US" sz="2200" dirty="0"/>
              <a:t>and label a diagram to show the </a:t>
            </a:r>
            <a:r>
              <a:rPr lang="en-US" sz="2200" dirty="0" smtClean="0"/>
              <a:t/>
            </a:r>
            <a:br>
              <a:rPr lang="en-US" sz="2200" dirty="0" smtClean="0"/>
            </a:br>
            <a:r>
              <a:rPr lang="en-US" sz="2200" dirty="0" smtClean="0"/>
              <a:t>internal structure </a:t>
            </a:r>
            <a:r>
              <a:rPr lang="en-US" sz="2200" dirty="0"/>
              <a:t>of the tooth </a:t>
            </a:r>
            <a:r>
              <a:rPr lang="en-US" sz="2200" dirty="0" smtClean="0"/>
              <a:t>labelled </a:t>
            </a:r>
            <a:r>
              <a:rPr lang="en-US" sz="2200" dirty="0"/>
              <a:t>C. </a:t>
            </a:r>
            <a:r>
              <a:rPr lang="en-US" sz="2200" dirty="0" smtClean="0"/>
              <a:t>	[6]</a:t>
            </a:r>
          </a:p>
          <a:p>
            <a:pPr marL="800100" indent="-361950">
              <a:buClr>
                <a:srgbClr val="0070C0"/>
              </a:buClr>
              <a:buFont typeface="+mj-lt"/>
              <a:buAutoNum type="alphaLcPeriod"/>
              <a:tabLst>
                <a:tab pos="6000750" algn="r"/>
              </a:tabLst>
            </a:pPr>
            <a:r>
              <a:rPr lang="en-US" sz="2200" dirty="0" smtClean="0"/>
              <a:t>Outline </a:t>
            </a:r>
            <a:r>
              <a:rPr lang="en-US" sz="2200" dirty="0"/>
              <a:t>the functions of tooth A and tooth </a:t>
            </a:r>
            <a:r>
              <a:rPr lang="en-US" sz="2200" dirty="0" smtClean="0"/>
              <a:t/>
            </a:r>
            <a:br>
              <a:rPr lang="en-US" sz="2200" dirty="0" smtClean="0"/>
            </a:br>
            <a:r>
              <a:rPr lang="en-US" sz="2200" dirty="0" smtClean="0"/>
              <a:t>C. 	[4]</a:t>
            </a:r>
            <a:endParaRPr lang="en-US" sz="2200" dirty="0"/>
          </a:p>
        </p:txBody>
      </p:sp>
      <p:sp>
        <p:nvSpPr>
          <p:cNvPr id="8" name="Round Same Side Corner Rectangle 7">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91</a:t>
            </a:r>
            <a:endParaRPr lang="en-GB" sz="1000" b="1" dirty="0">
              <a:latin typeface="Arial" panose="020B0604020202020204" pitchFamily="34" charset="0"/>
              <a:cs typeface="Arial" panose="020B0604020202020204" pitchFamily="34" charset="0"/>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pic>
        <p:nvPicPr>
          <p:cNvPr id="2" name="Picture 1"/>
          <p:cNvPicPr>
            <a:picLocks noChangeAspect="1"/>
          </p:cNvPicPr>
          <p:nvPr/>
        </p:nvPicPr>
        <p:blipFill rotWithShape="1">
          <a:blip r:embed="rId3">
            <a:lum bright="-47000" contrast="75000"/>
          </a:blip>
          <a:srcRect l="39763" t="31791" r="35038" b="27590"/>
          <a:stretch/>
        </p:blipFill>
        <p:spPr>
          <a:xfrm>
            <a:off x="6480212" y="4293096"/>
            <a:ext cx="2304256" cy="2088232"/>
          </a:xfrm>
          <a:prstGeom prst="rect">
            <a:avLst/>
          </a:prstGeom>
        </p:spPr>
      </p:pic>
      <p:sp>
        <p:nvSpPr>
          <p:cNvPr id="7" name="TextBox 6">
            <a:hlinkClick r:id="rId4" action="ppaction://hlinkfile"/>
          </p:cNvPr>
          <p:cNvSpPr txBox="1"/>
          <p:nvPr/>
        </p:nvSpPr>
        <p:spPr>
          <a:xfrm>
            <a:off x="7524328" y="3441774"/>
            <a:ext cx="723275" cy="923330"/>
          </a:xfrm>
          <a:prstGeom prst="rect">
            <a:avLst/>
          </a:prstGeom>
          <a:noFill/>
        </p:spPr>
        <p:txBody>
          <a:bodyPr wrap="none" rtlCol="0">
            <a:spAutoFit/>
          </a:bodyPr>
          <a:lstStyle/>
          <a:p>
            <a:r>
              <a:rPr lang="en-GB" sz="5400" b="1" dirty="0" smtClean="0">
                <a:solidFill>
                  <a:srgbClr val="FF0000"/>
                </a:solidFill>
              </a:rPr>
              <a:t>Q</a:t>
            </a:r>
            <a:endParaRPr lang="en-GB" b="1" dirty="0">
              <a:solidFill>
                <a:srgbClr val="FF0000"/>
              </a:solidFill>
            </a:endParaRPr>
          </a:p>
        </p:txBody>
      </p:sp>
      <p:sp>
        <p:nvSpPr>
          <p:cNvPr id="9" name="Action Button: Back or Previous 8">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50964407"/>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800" dirty="0" smtClean="0"/>
              <a:t>7 – </a:t>
            </a:r>
            <a:r>
              <a:rPr lang="en-GB" sz="3800" dirty="0" smtClean="0"/>
              <a:t>End of Chapter Questions</a:t>
            </a:r>
            <a:endParaRPr lang="en-GB" sz="3800" b="1" dirty="0" smtClean="0"/>
          </a:p>
        </p:txBody>
      </p:sp>
      <p:sp>
        <p:nvSpPr>
          <p:cNvPr id="24" name="Rectangle 23"/>
          <p:cNvSpPr/>
          <p:nvPr/>
        </p:nvSpPr>
        <p:spPr>
          <a:xfrm>
            <a:off x="179512" y="1125899"/>
            <a:ext cx="8699936" cy="5580000"/>
          </a:xfrm>
          <a:prstGeom prst="rect">
            <a:avLst/>
          </a:prstGeom>
          <a:solidFill>
            <a:srgbClr val="F5FC9A"/>
          </a:solidFill>
          <a:ln w="57150">
            <a:solidFill>
              <a:srgbClr val="002060"/>
            </a:solidFill>
          </a:ln>
        </p:spPr>
        <p:txBody>
          <a:bodyPr wrap="square" rIns="90000">
            <a:spAutoFit/>
          </a:bodyPr>
          <a:lstStyle/>
          <a:p>
            <a:pPr marL="457200" indent="-457200">
              <a:buClr>
                <a:srgbClr val="0070C0"/>
              </a:buClr>
              <a:buFont typeface="+mj-lt"/>
              <a:buAutoNum type="arabicPeriod" startAt="7"/>
              <a:tabLst>
                <a:tab pos="4300538" algn="l"/>
                <a:tab pos="8439150" algn="r"/>
              </a:tabLst>
            </a:pPr>
            <a:r>
              <a:rPr lang="en-US" sz="1980" dirty="0"/>
              <a:t>A student was given three solutions of vitamin C, labelled X, Y and </a:t>
            </a:r>
            <a:r>
              <a:rPr lang="en-US" sz="1980" dirty="0" smtClean="0"/>
              <a:t>Z.</a:t>
            </a:r>
            <a:br>
              <a:rPr lang="en-US" sz="1980" dirty="0" smtClean="0"/>
            </a:br>
            <a:r>
              <a:rPr lang="en-US" sz="1980" dirty="0" smtClean="0"/>
              <a:t>She </a:t>
            </a:r>
            <a:r>
              <a:rPr lang="en-US" sz="1980" dirty="0"/>
              <a:t>was told that solution X had a concentration of 0.4% vitamin C, and that solution Y had a concentration of 0.1% vitamin </a:t>
            </a:r>
            <a:r>
              <a:rPr lang="en-US" sz="1980" dirty="0" smtClean="0"/>
              <a:t>C.</a:t>
            </a:r>
            <a:br>
              <a:rPr lang="en-US" sz="1980" dirty="0" smtClean="0"/>
            </a:br>
            <a:r>
              <a:rPr lang="en-US" sz="1980" dirty="0" smtClean="0"/>
              <a:t>The </a:t>
            </a:r>
            <a:r>
              <a:rPr lang="en-US" sz="1980" dirty="0"/>
              <a:t>student was asked to estimate the concentration of vitamin C in solution Z.</a:t>
            </a:r>
          </a:p>
          <a:p>
            <a:pPr marL="800100" indent="-342900">
              <a:buClr>
                <a:srgbClr val="0070C0"/>
              </a:buClr>
              <a:buFont typeface="Wingdings" panose="05000000000000000000" pitchFamily="2" charset="2"/>
              <a:buChar char="§"/>
              <a:tabLst>
                <a:tab pos="4300538" algn="l"/>
                <a:tab pos="8439150" algn="r"/>
              </a:tabLst>
            </a:pPr>
            <a:r>
              <a:rPr lang="en-US" sz="1980" dirty="0" smtClean="0"/>
              <a:t>First</a:t>
            </a:r>
            <a:r>
              <a:rPr lang="en-US" sz="1980" dirty="0"/>
              <a:t>, she measured 2 cm3 of each solution into separate test tubes.</a:t>
            </a:r>
          </a:p>
          <a:p>
            <a:pPr marL="800100" indent="-342900">
              <a:buClr>
                <a:srgbClr val="0070C0"/>
              </a:buClr>
              <a:buFont typeface="Wingdings" panose="05000000000000000000" pitchFamily="2" charset="2"/>
              <a:buChar char="§"/>
              <a:tabLst>
                <a:tab pos="4300538" algn="l"/>
                <a:tab pos="8439150" algn="r"/>
              </a:tabLst>
            </a:pPr>
            <a:r>
              <a:rPr lang="en-US" sz="1980" dirty="0" smtClean="0"/>
              <a:t>Next</a:t>
            </a:r>
            <a:r>
              <a:rPr lang="en-US" sz="1980" dirty="0"/>
              <a:t>, she added DCPIP solution to solution X tube, drop by drop. At first, the blue DCPIP was </a:t>
            </a:r>
            <a:r>
              <a:rPr lang="en-US" sz="1980" dirty="0" err="1"/>
              <a:t>decolourised</a:t>
            </a:r>
            <a:r>
              <a:rPr lang="en-US" sz="1980" dirty="0"/>
              <a:t> when it mixed with solution X. Eventually, a drop kept its blue colour when it was added. The student recorded how many drops she added before this happened.</a:t>
            </a:r>
          </a:p>
          <a:p>
            <a:pPr marL="800100" indent="-342900">
              <a:buClr>
                <a:srgbClr val="0070C0"/>
              </a:buClr>
              <a:buFont typeface="Wingdings" panose="05000000000000000000" pitchFamily="2" charset="2"/>
              <a:buChar char="§"/>
              <a:tabLst>
                <a:tab pos="4300538" algn="l"/>
                <a:tab pos="8439150" algn="r"/>
              </a:tabLst>
            </a:pPr>
            <a:r>
              <a:rPr lang="en-US" sz="1980" dirty="0" smtClean="0"/>
              <a:t>She </a:t>
            </a:r>
            <a:r>
              <a:rPr lang="en-US" sz="1980" dirty="0"/>
              <a:t>repeated the DCPIP test with solutions Y and </a:t>
            </a:r>
            <a:r>
              <a:rPr lang="en-US" sz="1980" dirty="0" smtClean="0"/>
              <a:t>Z.</a:t>
            </a:r>
          </a:p>
          <a:p>
            <a:pPr marL="457200">
              <a:buClr>
                <a:srgbClr val="0070C0"/>
              </a:buClr>
              <a:tabLst>
                <a:tab pos="4300538" algn="l"/>
                <a:tab pos="8439150" algn="r"/>
              </a:tabLst>
            </a:pPr>
            <a:r>
              <a:rPr lang="en-US" sz="1980" dirty="0" smtClean="0"/>
              <a:t>These </a:t>
            </a:r>
            <a:r>
              <a:rPr lang="en-US" sz="1980" dirty="0"/>
              <a:t>are the results the student </a:t>
            </a:r>
            <a:r>
              <a:rPr lang="en-US" sz="1980" dirty="0" smtClean="0"/>
              <a:t/>
            </a:r>
            <a:br>
              <a:rPr lang="en-US" sz="1980" dirty="0" smtClean="0"/>
            </a:br>
            <a:r>
              <a:rPr lang="en-US" sz="1980" dirty="0" smtClean="0"/>
              <a:t>recorded</a:t>
            </a:r>
            <a:r>
              <a:rPr lang="en-US" sz="1980" dirty="0"/>
              <a:t>.</a:t>
            </a:r>
          </a:p>
          <a:p>
            <a:pPr marL="895350" indent="-457200">
              <a:buClr>
                <a:srgbClr val="0070C0"/>
              </a:buClr>
              <a:buFont typeface="+mj-lt"/>
              <a:buAutoNum type="alphaLcPeriod"/>
              <a:tabLst>
                <a:tab pos="4300538" algn="l"/>
                <a:tab pos="8439150" algn="r"/>
              </a:tabLst>
            </a:pPr>
            <a:r>
              <a:rPr lang="en-US" sz="1980" dirty="0" smtClean="0"/>
              <a:t>Record </a:t>
            </a:r>
            <a:r>
              <a:rPr lang="en-US" sz="1980" dirty="0"/>
              <a:t>the student’s observations </a:t>
            </a:r>
            <a:r>
              <a:rPr lang="en-US" sz="1980" dirty="0" smtClean="0"/>
              <a:t/>
            </a:r>
            <a:br>
              <a:rPr lang="en-US" sz="1980" dirty="0" smtClean="0"/>
            </a:br>
            <a:r>
              <a:rPr lang="en-US" sz="1980" dirty="0" smtClean="0"/>
              <a:t>in </a:t>
            </a:r>
            <a:r>
              <a:rPr lang="en-US" sz="1980" dirty="0"/>
              <a:t>a suitable table</a:t>
            </a:r>
            <a:r>
              <a:rPr lang="en-US" sz="1980" dirty="0" smtClean="0"/>
              <a:t>.</a:t>
            </a:r>
            <a:r>
              <a:rPr lang="en-US" sz="1980" dirty="0"/>
              <a:t> </a:t>
            </a:r>
            <a:r>
              <a:rPr lang="en-US" sz="1980" dirty="0" smtClean="0"/>
              <a:t>	        [</a:t>
            </a:r>
            <a:r>
              <a:rPr lang="en-US" sz="1980" dirty="0"/>
              <a:t>4</a:t>
            </a:r>
            <a:r>
              <a:rPr lang="en-US" sz="1980" dirty="0" smtClean="0"/>
              <a:t>]</a:t>
            </a:r>
            <a:endParaRPr lang="en-US" sz="1980" dirty="0"/>
          </a:p>
          <a:p>
            <a:pPr marL="895350" indent="-457200">
              <a:buClr>
                <a:srgbClr val="0070C0"/>
              </a:buClr>
              <a:buFont typeface="+mj-lt"/>
              <a:buAutoNum type="alphaLcPeriod"/>
              <a:tabLst>
                <a:tab pos="4300538" algn="l"/>
                <a:tab pos="8439150" algn="r"/>
              </a:tabLst>
            </a:pPr>
            <a:r>
              <a:rPr lang="en-US" sz="1980" dirty="0" smtClean="0"/>
              <a:t>Use </a:t>
            </a:r>
            <a:r>
              <a:rPr lang="en-US" sz="1980" dirty="0"/>
              <a:t>these results to suggest the </a:t>
            </a:r>
            <a:r>
              <a:rPr lang="en-US" sz="1980" dirty="0" smtClean="0"/>
              <a:t/>
            </a:r>
            <a:br>
              <a:rPr lang="en-US" sz="1980" dirty="0" smtClean="0"/>
            </a:br>
            <a:r>
              <a:rPr lang="en-US" sz="1980" dirty="0" smtClean="0"/>
              <a:t>approximate </a:t>
            </a:r>
            <a:r>
              <a:rPr lang="en-US" sz="1980" dirty="0"/>
              <a:t>vitamin C concentration </a:t>
            </a:r>
            <a:r>
              <a:rPr lang="en-US" sz="1980" dirty="0" smtClean="0"/>
              <a:t/>
            </a:r>
            <a:br>
              <a:rPr lang="en-US" sz="1980" dirty="0" smtClean="0"/>
            </a:br>
            <a:r>
              <a:rPr lang="en-US" sz="1980" dirty="0" smtClean="0"/>
              <a:t>of </a:t>
            </a:r>
            <a:r>
              <a:rPr lang="en-US" sz="1980" dirty="0"/>
              <a:t>solution </a:t>
            </a:r>
            <a:r>
              <a:rPr lang="en-US" sz="1980" dirty="0" smtClean="0"/>
              <a:t>Z. Explain </a:t>
            </a:r>
            <a:r>
              <a:rPr lang="en-US" sz="1980" dirty="0"/>
              <a:t>your answer. </a:t>
            </a:r>
            <a:r>
              <a:rPr lang="en-US" sz="1980" dirty="0" smtClean="0"/>
              <a:t>[</a:t>
            </a:r>
            <a:r>
              <a:rPr lang="en-US" sz="1980" dirty="0"/>
              <a:t>3]</a:t>
            </a:r>
          </a:p>
        </p:txBody>
      </p:sp>
      <p:sp>
        <p:nvSpPr>
          <p:cNvPr id="8" name="Round Same Side Corner Rectangle 7">
            <a:hlinkClick r:id="" action="ppaction://noaction"/>
          </p:cNvPr>
          <p:cNvSpPr/>
          <p:nvPr/>
        </p:nvSpPr>
        <p:spPr>
          <a:xfrm>
            <a:off x="7067364" y="692696"/>
            <a:ext cx="600980" cy="3384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Page 92</a:t>
            </a:r>
            <a:endParaRPr lang="en-GB" sz="1000" b="1" dirty="0">
              <a:latin typeface="Arial" panose="020B0604020202020204" pitchFamily="34" charset="0"/>
              <a:cs typeface="Arial" panose="020B0604020202020204" pitchFamily="34" charset="0"/>
            </a:endParaRPr>
          </a:p>
        </p:txBody>
      </p:sp>
      <p:sp>
        <p:nvSpPr>
          <p:cNvPr id="10" name="Oval 9"/>
          <p:cNvSpPr/>
          <p:nvPr/>
        </p:nvSpPr>
        <p:spPr>
          <a:xfrm>
            <a:off x="8532440" y="980728"/>
            <a:ext cx="504056" cy="504056"/>
          </a:xfrm>
          <a:prstGeom prst="ellipse">
            <a:avLst/>
          </a:prstGeom>
          <a:gradFill>
            <a:gsLst>
              <a:gs pos="0">
                <a:schemeClr val="accent1">
                  <a:lumMod val="5000"/>
                  <a:lumOff val="95000"/>
                </a:schemeClr>
              </a:gs>
              <a:gs pos="47000">
                <a:srgbClr val="92D050"/>
              </a:gs>
              <a:gs pos="100000">
                <a:schemeClr val="accent5">
                  <a:lumMod val="5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smtClean="0">
                <a:latin typeface="Cairo SF" pitchFamily="2" charset="0"/>
              </a:rPr>
              <a:t>?</a:t>
            </a:r>
            <a:endParaRPr lang="en-GB" b="1" dirty="0">
              <a:latin typeface="Cairo SF" pitchFamily="2" charset="0"/>
            </a:endParaRPr>
          </a:p>
        </p:txBody>
      </p:sp>
      <p:pic>
        <p:nvPicPr>
          <p:cNvPr id="3" name="Picture 2"/>
          <p:cNvPicPr>
            <a:picLocks noChangeAspect="1"/>
          </p:cNvPicPr>
          <p:nvPr/>
        </p:nvPicPr>
        <p:blipFill>
          <a:blip r:embed="rId3">
            <a:lum bright="-47000" contrast="75000"/>
          </a:blip>
          <a:stretch>
            <a:fillRect/>
          </a:stretch>
        </p:blipFill>
        <p:spPr>
          <a:xfrm>
            <a:off x="5523529" y="4604790"/>
            <a:ext cx="3260939" cy="1992562"/>
          </a:xfrm>
          <a:prstGeom prst="rect">
            <a:avLst/>
          </a:prstGeom>
        </p:spPr>
      </p:pic>
      <p:sp>
        <p:nvSpPr>
          <p:cNvPr id="9" name="TextBox 8">
            <a:hlinkClick r:id="rId4" action="ppaction://hlinkfile"/>
          </p:cNvPr>
          <p:cNvSpPr txBox="1"/>
          <p:nvPr/>
        </p:nvSpPr>
        <p:spPr>
          <a:xfrm>
            <a:off x="8100392" y="4077072"/>
            <a:ext cx="723275" cy="923330"/>
          </a:xfrm>
          <a:prstGeom prst="rect">
            <a:avLst/>
          </a:prstGeom>
          <a:noFill/>
        </p:spPr>
        <p:txBody>
          <a:bodyPr wrap="none" rtlCol="0">
            <a:spAutoFit/>
          </a:bodyPr>
          <a:lstStyle/>
          <a:p>
            <a:r>
              <a:rPr lang="en-GB" sz="5400" b="1" dirty="0" smtClean="0">
                <a:solidFill>
                  <a:srgbClr val="FF0000"/>
                </a:solidFill>
              </a:rPr>
              <a:t>Q</a:t>
            </a:r>
            <a:endParaRPr lang="en-GB" b="1" dirty="0">
              <a:solidFill>
                <a:srgbClr val="FF0000"/>
              </a:solidFill>
            </a:endParaRPr>
          </a:p>
        </p:txBody>
      </p:sp>
      <p:sp>
        <p:nvSpPr>
          <p:cNvPr id="11" name="Action Button: Back or Previous 10">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3644638"/>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7.1 – Workbook Questions - Diet</a:t>
            </a:r>
            <a:endParaRPr lang="en-GB" sz="4000" b="1" dirty="0" smtClean="0"/>
          </a:p>
        </p:txBody>
      </p:sp>
      <p:sp>
        <p:nvSpPr>
          <p:cNvPr id="6" name="Rectangle 33"/>
          <p:cNvSpPr/>
          <p:nvPr/>
        </p:nvSpPr>
        <p:spPr>
          <a:xfrm>
            <a:off x="179512" y="1131713"/>
            <a:ext cx="8712968" cy="5463034"/>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2000" dirty="0"/>
              <a:t>The table shows the energy and nutrients contained in </a:t>
            </a:r>
            <a:r>
              <a:rPr lang="en-US" sz="2000" dirty="0" smtClean="0"/>
              <a:t>l00g </a:t>
            </a:r>
            <a:r>
              <a:rPr lang="en-US" sz="2000" dirty="0"/>
              <a:t>of five foods</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smtClean="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79512" y="1131713"/>
            <a:ext cx="8687766" cy="707886"/>
          </a:xfrm>
          <a:prstGeom prst="rect">
            <a:avLst/>
          </a:prstGeom>
          <a:solidFill>
            <a:schemeClr val="accent6">
              <a:lumMod val="20000"/>
              <a:lumOff val="80000"/>
            </a:schemeClr>
          </a:solidFill>
          <a:ln w="57150">
            <a:solidFill>
              <a:schemeClr val="accent6">
                <a:lumMod val="50000"/>
              </a:schemeClr>
            </a:solidFill>
          </a:ln>
        </p:spPr>
        <p:txBody>
          <a:bodyPr wrap="square">
            <a:spAutoFit/>
          </a:bodyPr>
          <a:lstStyle/>
          <a:p>
            <a:r>
              <a:rPr lang="en-US" sz="2000" b="1" dirty="0"/>
              <a:t>This exercise helps you to </a:t>
            </a:r>
            <a:r>
              <a:rPr lang="en-US" sz="2000" b="1" dirty="0" err="1"/>
              <a:t>practise</a:t>
            </a:r>
            <a:r>
              <a:rPr lang="en-US" sz="2000" b="1" dirty="0"/>
              <a:t> using information to work out the answers to questions (A02).</a:t>
            </a:r>
            <a:endParaRPr lang="en-GB" sz="2000" b="1" dirty="0"/>
          </a:p>
        </p:txBody>
      </p:sp>
      <p:graphicFrame>
        <p:nvGraphicFramePr>
          <p:cNvPr id="3" name="Table 2"/>
          <p:cNvGraphicFramePr>
            <a:graphicFrameLocks noGrp="1"/>
          </p:cNvGraphicFramePr>
          <p:nvPr>
            <p:extLst>
              <p:ext uri="{D42A27DB-BD31-4B8C-83A1-F6EECF244321}">
                <p14:modId xmlns:p14="http://schemas.microsoft.com/office/powerpoint/2010/main" val="2801824627"/>
              </p:ext>
            </p:extLst>
          </p:nvPr>
        </p:nvGraphicFramePr>
        <p:xfrm>
          <a:off x="251520" y="2390615"/>
          <a:ext cx="8591076" cy="3558665"/>
        </p:xfrm>
        <a:graphic>
          <a:graphicData uri="http://schemas.openxmlformats.org/drawingml/2006/table">
            <a:tbl>
              <a:tblPr firstRow="1" bandRow="1">
                <a:tableStyleId>{5C22544A-7EE6-4342-B048-85BDC9FD1C3A}</a:tableStyleId>
              </a:tblPr>
              <a:tblGrid>
                <a:gridCol w="1080120"/>
                <a:gridCol w="829008"/>
                <a:gridCol w="954564"/>
                <a:gridCol w="664700"/>
                <a:gridCol w="1440160"/>
                <a:gridCol w="936104"/>
                <a:gridCol w="777292"/>
                <a:gridCol w="954564"/>
                <a:gridCol w="954564"/>
              </a:tblGrid>
              <a:tr h="584097">
                <a:tc>
                  <a:txBody>
                    <a:bodyPr/>
                    <a:lstStyle/>
                    <a:p>
                      <a:r>
                        <a:rPr lang="en-IE" sz="1500" dirty="0" smtClean="0">
                          <a:latin typeface="Arial" panose="020B0604020202020204" pitchFamily="34" charset="0"/>
                          <a:cs typeface="Arial" panose="020B0604020202020204" pitchFamily="34" charset="0"/>
                        </a:rPr>
                        <a:t>Food</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Energy / kJ</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Protein</a:t>
                      </a:r>
                    </a:p>
                    <a:p>
                      <a:r>
                        <a:rPr lang="en-GB" sz="1500" dirty="0" smtClean="0">
                          <a:latin typeface="Arial" panose="020B0604020202020204" pitchFamily="34" charset="0"/>
                          <a:cs typeface="Arial" panose="020B0604020202020204" pitchFamily="34" charset="0"/>
                        </a:rPr>
                        <a:t>/ 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Fat/g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Carbohydrate</a:t>
                      </a:r>
                    </a:p>
                    <a:p>
                      <a:r>
                        <a:rPr lang="en-GB" sz="1500" dirty="0" smtClean="0">
                          <a:latin typeface="Arial" panose="020B0604020202020204" pitchFamily="34" charset="0"/>
                          <a:cs typeface="Arial" panose="020B0604020202020204" pitchFamily="34" charset="0"/>
                        </a:rPr>
                        <a:t>/ 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Calcium</a:t>
                      </a:r>
                    </a:p>
                    <a:p>
                      <a:r>
                        <a:rPr lang="en-GB" sz="1500" dirty="0" smtClean="0">
                          <a:latin typeface="Arial" panose="020B0604020202020204" pitchFamily="34" charset="0"/>
                          <a:cs typeface="Arial" panose="020B0604020202020204" pitchFamily="34" charset="0"/>
                        </a:rPr>
                        <a:t>/mg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Iron /mg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Vitamin C /mg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smtClean="0">
                          <a:latin typeface="Arial" panose="020B0604020202020204" pitchFamily="34" charset="0"/>
                          <a:cs typeface="Arial" panose="020B0604020202020204" pitchFamily="34" charset="0"/>
                        </a:rPr>
                        <a:t>Vitamin D /mg</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4806">
                <a:tc>
                  <a:txBody>
                    <a:bodyPr/>
                    <a:lstStyle/>
                    <a:p>
                      <a:r>
                        <a:rPr lang="en-IE" sz="1500" dirty="0" smtClean="0">
                          <a:latin typeface="Arial" panose="020B0604020202020204" pitchFamily="34" charset="0"/>
                          <a:cs typeface="Arial" panose="020B0604020202020204" pitchFamily="34" charset="0"/>
                        </a:rPr>
                        <a:t>Apple</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150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0.2</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9.0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0.2</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4097">
                <a:tc>
                  <a:txBody>
                    <a:bodyPr/>
                    <a:lstStyle/>
                    <a:p>
                      <a:r>
                        <a:rPr lang="en-IE" sz="1500" dirty="0" smtClean="0">
                          <a:latin typeface="Arial" panose="020B0604020202020204" pitchFamily="34" charset="0"/>
                          <a:cs typeface="Arial" panose="020B0604020202020204" pitchFamily="34" charset="0"/>
                        </a:rPr>
                        <a:t>Chicken, roast</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630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25.0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5.0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0.8</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7471">
                <a:tc>
                  <a:txBody>
                    <a:bodyPr/>
                    <a:lstStyle/>
                    <a:p>
                      <a:r>
                        <a:rPr lang="en-IE" sz="1500" dirty="0" smtClean="0">
                          <a:latin typeface="Arial" panose="020B0604020202020204" pitchFamily="34" charset="0"/>
                          <a:cs typeface="Arial" panose="020B0604020202020204" pitchFamily="34" charset="0"/>
                        </a:rPr>
                        <a:t>Egg, scrambled</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1050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10.0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23.0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60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4097">
                <a:tc>
                  <a:txBody>
                    <a:bodyPr/>
                    <a:lstStyle/>
                    <a:p>
                      <a:r>
                        <a:rPr lang="en-IE" sz="1500" dirty="0" smtClean="0">
                          <a:latin typeface="Arial" panose="020B0604020202020204" pitchFamily="34" charset="0"/>
                          <a:cs typeface="Arial" panose="020B0604020202020204" pitchFamily="34" charset="0"/>
                        </a:rPr>
                        <a:t>Rice, boiled</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500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0.3</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30.0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4097">
                <a:tc>
                  <a:txBody>
                    <a:bodyPr/>
                    <a:lstStyle/>
                    <a:p>
                      <a:r>
                        <a:rPr lang="en-IE" sz="1500" dirty="0" smtClean="0">
                          <a:latin typeface="Arial" panose="020B0604020202020204" pitchFamily="34" charset="0"/>
                          <a:cs typeface="Arial" panose="020B0604020202020204" pitchFamily="34" charset="0"/>
                        </a:rPr>
                        <a:t>Spinach,</a:t>
                      </a:r>
                      <a:r>
                        <a:rPr lang="en-IE" sz="1500" baseline="0" dirty="0" smtClean="0">
                          <a:latin typeface="Arial" panose="020B0604020202020204" pitchFamily="34" charset="0"/>
                          <a:cs typeface="Arial" panose="020B0604020202020204" pitchFamily="34" charset="0"/>
                        </a:rPr>
                        <a:t> boiled</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100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5.0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0.5</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1.5</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600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4.0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25</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E" sz="1500" dirty="0" smtClean="0">
                          <a:latin typeface="Arial" panose="020B0604020202020204" pitchFamily="34" charset="0"/>
                          <a:cs typeface="Arial" panose="020B0604020202020204" pitchFamily="34" charset="0"/>
                        </a:rPr>
                        <a:t>0</a:t>
                      </a:r>
                      <a:endParaRPr lang="en-GB" sz="15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 name="Action Button: Back or Previous 9">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7.1 – Workbook Questions - Diet</a:t>
            </a:r>
            <a:endParaRPr lang="en-GB" sz="4000" b="1" dirty="0" smtClean="0"/>
          </a:p>
        </p:txBody>
      </p:sp>
      <p:sp>
        <p:nvSpPr>
          <p:cNvPr id="6" name="Rectangle 33"/>
          <p:cNvSpPr/>
          <p:nvPr/>
        </p:nvSpPr>
        <p:spPr>
          <a:xfrm>
            <a:off x="179512" y="1131713"/>
            <a:ext cx="8712968" cy="54845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r>
              <a:rPr lang="en-US" sz="2920" dirty="0" smtClean="0"/>
              <a:t>What </a:t>
            </a:r>
            <a:r>
              <a:rPr lang="en-US" sz="2920" dirty="0"/>
              <a:t>pattern can you see in the kinds of food that contain carbohydrate</a:t>
            </a:r>
            <a:r>
              <a:rPr lang="en-US" sz="2920" dirty="0" smtClean="0"/>
              <a:t>?</a:t>
            </a:r>
          </a:p>
          <a:p>
            <a:pPr marL="439738" indent="-439738">
              <a:buClr>
                <a:srgbClr val="C00000"/>
              </a:buClr>
              <a:buFont typeface="+mj-lt"/>
              <a:buAutoNum type="alphaLcPeriod"/>
              <a:tabLst>
                <a:tab pos="809625" algn="l"/>
                <a:tab pos="1073150" algn="l"/>
                <a:tab pos="8435975" algn="r"/>
              </a:tabLst>
            </a:pPr>
            <a:r>
              <a:rPr lang="en-US" sz="2920" dirty="0" smtClean="0"/>
              <a:t>Scrambled </a:t>
            </a:r>
            <a:r>
              <a:rPr lang="en-US" sz="2920" dirty="0"/>
              <a:t>egg has the highest energy content per gram of all of the foods in the table. What data in the table could explain why the energy content of scrambled egg is so high?</a:t>
            </a:r>
          </a:p>
          <a:p>
            <a:pPr marL="439738" indent="-439738">
              <a:buClr>
                <a:srgbClr val="C00000"/>
              </a:buClr>
              <a:buFont typeface="+mj-lt"/>
              <a:buAutoNum type="alphaLcPeriod"/>
              <a:tabLst>
                <a:tab pos="809625" algn="l"/>
                <a:tab pos="1073150" algn="l"/>
                <a:tab pos="8435975" algn="r"/>
              </a:tabLst>
            </a:pPr>
            <a:r>
              <a:rPr lang="en-US" sz="2920" dirty="0" smtClean="0"/>
              <a:t>Use </a:t>
            </a:r>
            <a:r>
              <a:rPr lang="en-US" sz="2920" dirty="0"/>
              <a:t>the data in the table to work out which of the five foods contains the greatest mass of water per 100 g. Show your working.</a:t>
            </a:r>
          </a:p>
          <a:p>
            <a:pPr marL="439738" indent="-439738">
              <a:buClr>
                <a:srgbClr val="C00000"/>
              </a:buClr>
              <a:buFont typeface="+mj-lt"/>
              <a:buAutoNum type="alphaLcPeriod"/>
              <a:tabLst>
                <a:tab pos="809625" algn="l"/>
                <a:tab pos="1073150" algn="l"/>
                <a:tab pos="8435975" algn="r"/>
              </a:tabLst>
            </a:pPr>
            <a:r>
              <a:rPr lang="en-US" sz="2920" dirty="0" smtClean="0"/>
              <a:t>A </a:t>
            </a:r>
            <a:r>
              <a:rPr lang="en-US" sz="2920" dirty="0"/>
              <a:t>girl is suffering from </a:t>
            </a:r>
            <a:r>
              <a:rPr lang="en-US" sz="2920" dirty="0" err="1"/>
              <a:t>anaemia</a:t>
            </a:r>
            <a:r>
              <a:rPr lang="en-US" sz="2920" dirty="0"/>
              <a:t>. Which foods from the table would be most helpful for her to include in her diet? Explain your answer.</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45</a:t>
            </a:r>
            <a:endParaRPr lang="en-GB" sz="960" b="1" dirty="0">
              <a:latin typeface="Arial" panose="020B0604020202020204" pitchFamily="34" charset="0"/>
              <a:cs typeface="Arial" panose="020B0604020202020204" pitchFamily="34" charset="0"/>
            </a:endParaRPr>
          </a:p>
        </p:txBody>
      </p:sp>
      <p:sp>
        <p:nvSpPr>
          <p:cNvPr id="10" name="Action Button: Back or Previous 9">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5592309"/>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7.2 – Workbook Questions - Digestion</a:t>
            </a:r>
            <a:endParaRPr lang="en-GB" sz="36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r>
              <a:rPr lang="en-US" sz="3200" dirty="0" smtClean="0"/>
              <a:t>The </a:t>
            </a:r>
            <a:r>
              <a:rPr lang="en-US" sz="3200" dirty="0"/>
              <a:t>boxes contain descriptions of things that happen to food as it moves along the alimentary canal. Draw label lines to the appropriate parts of the digestive system on the diagram.</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47</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179512" y="1131713"/>
            <a:ext cx="8687766" cy="2862322"/>
          </a:xfrm>
          <a:prstGeom prst="rect">
            <a:avLst/>
          </a:prstGeom>
          <a:solidFill>
            <a:schemeClr val="accent6">
              <a:lumMod val="20000"/>
              <a:lumOff val="80000"/>
            </a:schemeClr>
          </a:solidFill>
          <a:ln w="57150">
            <a:solidFill>
              <a:schemeClr val="accent6">
                <a:lumMod val="50000"/>
              </a:schemeClr>
            </a:solidFill>
          </a:ln>
        </p:spPr>
        <p:txBody>
          <a:bodyPr wrap="square">
            <a:spAutoFit/>
          </a:bodyPr>
          <a:lstStyle/>
          <a:p>
            <a:r>
              <a:rPr lang="en-US" sz="3000" b="1" dirty="0"/>
              <a:t>This exercise will help you to remember the roles of the different parts of the digestive system. The </a:t>
            </a:r>
            <a:r>
              <a:rPr lang="en-US" sz="3000" b="1" dirty="0" smtClean="0"/>
              <a:t>diagram is </a:t>
            </a:r>
            <a:r>
              <a:rPr lang="en-US" sz="3000" b="1" dirty="0"/>
              <a:t>not the same as the one in your </a:t>
            </a:r>
            <a:r>
              <a:rPr lang="en-US" sz="3000" b="1" dirty="0" err="1"/>
              <a:t>Coursebook</a:t>
            </a:r>
            <a:r>
              <a:rPr lang="en-US" sz="3000" b="1" dirty="0"/>
              <a:t> - you need to be prepared to interpret different versions </a:t>
            </a:r>
            <a:r>
              <a:rPr lang="en-US" sz="3000" b="1" dirty="0" smtClean="0"/>
              <a:t>of diagrams</a:t>
            </a:r>
            <a:r>
              <a:rPr lang="en-US" sz="3000" b="1" dirty="0"/>
              <a:t>.</a:t>
            </a:r>
            <a:endParaRPr lang="en-GB" sz="3000" b="1" dirty="0"/>
          </a:p>
        </p:txBody>
      </p:sp>
      <p:sp>
        <p:nvSpPr>
          <p:cNvPr id="8" name="Action Button: Back or Previous 7">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44493087"/>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7.2 – Workbook Questions - Digestion</a:t>
            </a:r>
            <a:endParaRPr lang="en-GB" sz="3600" b="1" dirty="0" smtClean="0"/>
          </a:p>
        </p:txBody>
      </p:sp>
      <p:sp>
        <p:nvSpPr>
          <p:cNvPr id="6" name="Rectangle 33"/>
          <p:cNvSpPr/>
          <p:nvPr/>
        </p:nvSpPr>
        <p:spPr>
          <a:xfrm>
            <a:off x="179512" y="1131713"/>
            <a:ext cx="8712968"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a:p>
          <a:p>
            <a:pPr>
              <a:buClr>
                <a:srgbClr val="C00000"/>
              </a:buClr>
              <a:tabLst>
                <a:tab pos="809625" algn="l"/>
                <a:tab pos="1073150" algn="l"/>
                <a:tab pos="8435975" algn="r"/>
              </a:tabLst>
            </a:pPr>
            <a:endParaRPr lang="en-US" sz="3200" dirty="0" smtClean="0"/>
          </a:p>
          <a:p>
            <a:pPr>
              <a:buClr>
                <a:srgbClr val="C00000"/>
              </a:buClr>
              <a:tabLst>
                <a:tab pos="809625" algn="l"/>
                <a:tab pos="1073150" algn="l"/>
                <a:tab pos="8435975" algn="r"/>
              </a:tabLst>
            </a:pPr>
            <a:endParaRPr lang="en-US" sz="3200"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47</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635896" y="1131713"/>
            <a:ext cx="2070137" cy="1937247"/>
          </a:xfrm>
          <a:prstGeom prst="rect">
            <a:avLst/>
          </a:prstGeom>
        </p:spPr>
      </p:pic>
      <p:pic>
        <p:nvPicPr>
          <p:cNvPr id="3" name="Picture 2"/>
          <p:cNvPicPr>
            <a:picLocks noChangeAspect="1"/>
          </p:cNvPicPr>
          <p:nvPr/>
        </p:nvPicPr>
        <p:blipFill>
          <a:blip r:embed="rId4"/>
          <a:stretch>
            <a:fillRect/>
          </a:stretch>
        </p:blipFill>
        <p:spPr>
          <a:xfrm>
            <a:off x="3635896" y="3068960"/>
            <a:ext cx="2070208" cy="3545632"/>
          </a:xfrm>
          <a:prstGeom prst="rect">
            <a:avLst/>
          </a:prstGeom>
        </p:spPr>
      </p:pic>
      <p:sp>
        <p:nvSpPr>
          <p:cNvPr id="8" name="Rectangle 7"/>
          <p:cNvSpPr/>
          <p:nvPr/>
        </p:nvSpPr>
        <p:spPr>
          <a:xfrm>
            <a:off x="251520" y="1196752"/>
            <a:ext cx="2978615" cy="646331"/>
          </a:xfrm>
          <a:prstGeom prst="rect">
            <a:avLst/>
          </a:prstGeom>
          <a:solidFill>
            <a:schemeClr val="accent6">
              <a:lumMod val="20000"/>
              <a:lumOff val="80000"/>
            </a:schemeClr>
          </a:solidFill>
        </p:spPr>
        <p:txBody>
          <a:bodyPr wrap="square">
            <a:spAutoFit/>
          </a:bodyPr>
          <a:lstStyle/>
          <a:p>
            <a:r>
              <a:rPr lang="en-US" dirty="0"/>
              <a:t>Saliva is secreted into here from the salivary glands.</a:t>
            </a:r>
            <a:endParaRPr lang="en-GB" dirty="0"/>
          </a:p>
        </p:txBody>
      </p:sp>
      <p:sp>
        <p:nvSpPr>
          <p:cNvPr id="10" name="Rectangle 9"/>
          <p:cNvSpPr/>
          <p:nvPr/>
        </p:nvSpPr>
        <p:spPr>
          <a:xfrm>
            <a:off x="251520" y="2368112"/>
            <a:ext cx="2978615" cy="923330"/>
          </a:xfrm>
          <a:prstGeom prst="rect">
            <a:avLst/>
          </a:prstGeom>
          <a:solidFill>
            <a:schemeClr val="accent6">
              <a:lumMod val="20000"/>
              <a:lumOff val="80000"/>
            </a:schemeClr>
          </a:solidFill>
        </p:spPr>
        <p:txBody>
          <a:bodyPr wrap="square">
            <a:spAutoFit/>
          </a:bodyPr>
          <a:lstStyle/>
          <a:p>
            <a:r>
              <a:rPr lang="en-US" dirty="0"/>
              <a:t>Gastric juice is made here, containing pepsin and hydrochloric acid.</a:t>
            </a:r>
            <a:endParaRPr lang="en-GB" dirty="0"/>
          </a:p>
        </p:txBody>
      </p:sp>
      <p:sp>
        <p:nvSpPr>
          <p:cNvPr id="11" name="Rectangle 10"/>
          <p:cNvSpPr/>
          <p:nvPr/>
        </p:nvSpPr>
        <p:spPr>
          <a:xfrm>
            <a:off x="251520" y="3816471"/>
            <a:ext cx="2978615" cy="646331"/>
          </a:xfrm>
          <a:prstGeom prst="rect">
            <a:avLst/>
          </a:prstGeom>
          <a:solidFill>
            <a:schemeClr val="accent6">
              <a:lumMod val="20000"/>
              <a:lumOff val="80000"/>
            </a:schemeClr>
          </a:solidFill>
        </p:spPr>
        <p:txBody>
          <a:bodyPr wrap="square">
            <a:spAutoFit/>
          </a:bodyPr>
          <a:lstStyle/>
          <a:p>
            <a:r>
              <a:rPr lang="en-US" dirty="0" smtClean="0"/>
              <a:t>Pancreatic </a:t>
            </a:r>
            <a:r>
              <a:rPr lang="en-US" dirty="0"/>
              <a:t>juice flows into here.</a:t>
            </a:r>
            <a:endParaRPr lang="en-GB" dirty="0"/>
          </a:p>
        </p:txBody>
      </p:sp>
      <p:sp>
        <p:nvSpPr>
          <p:cNvPr id="12" name="Rectangle 11"/>
          <p:cNvSpPr/>
          <p:nvPr/>
        </p:nvSpPr>
        <p:spPr>
          <a:xfrm>
            <a:off x="5809984" y="2298862"/>
            <a:ext cx="2978615" cy="646331"/>
          </a:xfrm>
          <a:prstGeom prst="rect">
            <a:avLst/>
          </a:prstGeom>
          <a:solidFill>
            <a:schemeClr val="accent6">
              <a:lumMod val="20000"/>
              <a:lumOff val="80000"/>
            </a:schemeClr>
          </a:solidFill>
        </p:spPr>
        <p:txBody>
          <a:bodyPr wrap="square">
            <a:spAutoFit/>
          </a:bodyPr>
          <a:lstStyle/>
          <a:p>
            <a:r>
              <a:rPr lang="en-US" dirty="0"/>
              <a:t>Amylase breaks down starch to maltose.</a:t>
            </a:r>
            <a:endParaRPr lang="en-GB" dirty="0"/>
          </a:p>
        </p:txBody>
      </p:sp>
      <p:sp>
        <p:nvSpPr>
          <p:cNvPr id="13" name="Rectangle 12"/>
          <p:cNvSpPr/>
          <p:nvPr/>
        </p:nvSpPr>
        <p:spPr>
          <a:xfrm>
            <a:off x="251520" y="5882192"/>
            <a:ext cx="2978615" cy="646331"/>
          </a:xfrm>
          <a:prstGeom prst="rect">
            <a:avLst/>
          </a:prstGeom>
          <a:solidFill>
            <a:schemeClr val="accent6">
              <a:lumMod val="20000"/>
              <a:lumOff val="80000"/>
            </a:schemeClr>
          </a:solidFill>
        </p:spPr>
        <p:txBody>
          <a:bodyPr wrap="square">
            <a:spAutoFit/>
          </a:bodyPr>
          <a:lstStyle/>
          <a:p>
            <a:r>
              <a:rPr lang="en-US" dirty="0" smtClean="0"/>
              <a:t>Amylase </a:t>
            </a:r>
            <a:r>
              <a:rPr lang="en-US" dirty="0"/>
              <a:t>breaks down starch to maltose.</a:t>
            </a:r>
            <a:endParaRPr lang="en-GB" dirty="0"/>
          </a:p>
        </p:txBody>
      </p:sp>
      <p:sp>
        <p:nvSpPr>
          <p:cNvPr id="14" name="Rectangle 13"/>
          <p:cNvSpPr/>
          <p:nvPr/>
        </p:nvSpPr>
        <p:spPr>
          <a:xfrm>
            <a:off x="5809984" y="1196751"/>
            <a:ext cx="2978615" cy="646331"/>
          </a:xfrm>
          <a:prstGeom prst="rect">
            <a:avLst/>
          </a:prstGeom>
          <a:solidFill>
            <a:schemeClr val="accent6">
              <a:lumMod val="20000"/>
              <a:lumOff val="80000"/>
            </a:schemeClr>
          </a:solidFill>
        </p:spPr>
        <p:txBody>
          <a:bodyPr wrap="square">
            <a:spAutoFit/>
          </a:bodyPr>
          <a:lstStyle/>
          <a:p>
            <a:r>
              <a:rPr lang="en-US" dirty="0"/>
              <a:t>Mastication increases the surface area of food.</a:t>
            </a:r>
            <a:endParaRPr lang="en-GB" dirty="0"/>
          </a:p>
        </p:txBody>
      </p:sp>
      <p:sp>
        <p:nvSpPr>
          <p:cNvPr id="15" name="Rectangle 14"/>
          <p:cNvSpPr/>
          <p:nvPr/>
        </p:nvSpPr>
        <p:spPr>
          <a:xfrm>
            <a:off x="251519" y="4987831"/>
            <a:ext cx="2978615" cy="369332"/>
          </a:xfrm>
          <a:prstGeom prst="rect">
            <a:avLst/>
          </a:prstGeom>
          <a:solidFill>
            <a:schemeClr val="accent6">
              <a:lumMod val="20000"/>
              <a:lumOff val="80000"/>
            </a:schemeClr>
          </a:solidFill>
        </p:spPr>
        <p:txBody>
          <a:bodyPr wrap="square">
            <a:spAutoFit/>
          </a:bodyPr>
          <a:lstStyle/>
          <a:p>
            <a:r>
              <a:rPr lang="en-US" dirty="0"/>
              <a:t>Bile salts emulsify fats.</a:t>
            </a:r>
            <a:endParaRPr lang="en-GB" dirty="0"/>
          </a:p>
        </p:txBody>
      </p:sp>
      <p:sp>
        <p:nvSpPr>
          <p:cNvPr id="16" name="Rectangle 15"/>
          <p:cNvSpPr/>
          <p:nvPr/>
        </p:nvSpPr>
        <p:spPr>
          <a:xfrm>
            <a:off x="5809984" y="3400972"/>
            <a:ext cx="2978615" cy="646331"/>
          </a:xfrm>
          <a:prstGeom prst="rect">
            <a:avLst/>
          </a:prstGeom>
          <a:solidFill>
            <a:schemeClr val="accent6">
              <a:lumMod val="20000"/>
              <a:lumOff val="80000"/>
            </a:schemeClr>
          </a:solidFill>
        </p:spPr>
        <p:txBody>
          <a:bodyPr wrap="square">
            <a:spAutoFit/>
          </a:bodyPr>
          <a:lstStyle/>
          <a:p>
            <a:r>
              <a:rPr lang="en-US" dirty="0"/>
              <a:t>Pepsin breaks down proteins to polypeptides.</a:t>
            </a:r>
            <a:endParaRPr lang="en-GB" dirty="0"/>
          </a:p>
        </p:txBody>
      </p:sp>
      <p:sp>
        <p:nvSpPr>
          <p:cNvPr id="17" name="Rectangle 16"/>
          <p:cNvSpPr/>
          <p:nvPr/>
        </p:nvSpPr>
        <p:spPr>
          <a:xfrm>
            <a:off x="5809984" y="4503083"/>
            <a:ext cx="2978615" cy="923330"/>
          </a:xfrm>
          <a:prstGeom prst="rect">
            <a:avLst/>
          </a:prstGeom>
          <a:solidFill>
            <a:schemeClr val="accent6">
              <a:lumMod val="20000"/>
              <a:lumOff val="80000"/>
            </a:schemeClr>
          </a:solidFill>
        </p:spPr>
        <p:txBody>
          <a:bodyPr wrap="square">
            <a:spAutoFit/>
          </a:bodyPr>
          <a:lstStyle/>
          <a:p>
            <a:r>
              <a:rPr lang="en-US" dirty="0"/>
              <a:t>Sodium </a:t>
            </a:r>
            <a:r>
              <a:rPr lang="en-US" dirty="0" smtClean="0"/>
              <a:t>hydrogen carbonate </a:t>
            </a:r>
            <a:r>
              <a:rPr lang="en-US" dirty="0" err="1"/>
              <a:t>neutralises</a:t>
            </a:r>
            <a:r>
              <a:rPr lang="en-US" dirty="0"/>
              <a:t> acid from the stomach.</a:t>
            </a:r>
            <a:endParaRPr lang="en-GB" dirty="0"/>
          </a:p>
        </p:txBody>
      </p:sp>
      <p:sp>
        <p:nvSpPr>
          <p:cNvPr id="18" name="Rectangle 17"/>
          <p:cNvSpPr/>
          <p:nvPr/>
        </p:nvSpPr>
        <p:spPr>
          <a:xfrm>
            <a:off x="5809984" y="5882192"/>
            <a:ext cx="2978615" cy="646331"/>
          </a:xfrm>
          <a:prstGeom prst="rect">
            <a:avLst/>
          </a:prstGeom>
          <a:solidFill>
            <a:schemeClr val="accent6">
              <a:lumMod val="20000"/>
              <a:lumOff val="80000"/>
            </a:schemeClr>
          </a:solidFill>
        </p:spPr>
        <p:txBody>
          <a:bodyPr wrap="square">
            <a:spAutoFit/>
          </a:bodyPr>
          <a:lstStyle/>
          <a:p>
            <a:r>
              <a:rPr lang="en-US" dirty="0"/>
              <a:t>Lipase breaks down fats to fatty acids and glycerol.</a:t>
            </a:r>
            <a:endParaRPr lang="en-GB" dirty="0"/>
          </a:p>
        </p:txBody>
      </p:sp>
      <p:sp>
        <p:nvSpPr>
          <p:cNvPr id="19" name="Action Button: Back or Previous 18">
            <a:hlinkClick r:id="" action="ppaction://hlinkshowjump?jump=lastslideviewed" highlightClick="1"/>
          </p:cNvPr>
          <p:cNvSpPr/>
          <p:nvPr/>
        </p:nvSpPr>
        <p:spPr>
          <a:xfrm>
            <a:off x="8238134" y="5315818"/>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0496804"/>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7.3 – Workbook Questions - Teeth</a:t>
            </a:r>
            <a:endParaRPr lang="en-GB" sz="4000" b="1" dirty="0" smtClean="0"/>
          </a:p>
        </p:txBody>
      </p:sp>
      <p:sp>
        <p:nvSpPr>
          <p:cNvPr id="6" name="Rectangle 33"/>
          <p:cNvSpPr/>
          <p:nvPr/>
        </p:nvSpPr>
        <p:spPr>
          <a:xfrm>
            <a:off x="179512" y="1131713"/>
            <a:ext cx="8712968" cy="552766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endParaRPr lang="en-US" sz="2920" dirty="0" smtClean="0"/>
          </a:p>
          <a:p>
            <a:pPr>
              <a:buClr>
                <a:srgbClr val="C00000"/>
              </a:buClr>
              <a:tabLst>
                <a:tab pos="809625" algn="l"/>
                <a:tab pos="1073150" algn="l"/>
                <a:tab pos="8435975" algn="r"/>
              </a:tabLst>
            </a:pPr>
            <a:endParaRPr lang="en-US" sz="2000" dirty="0" smtClean="0"/>
          </a:p>
          <a:p>
            <a:pPr>
              <a:buClr>
                <a:srgbClr val="C00000"/>
              </a:buClr>
              <a:tabLst>
                <a:tab pos="809625" algn="l"/>
                <a:tab pos="1073150" algn="l"/>
                <a:tab pos="8435975" algn="r"/>
              </a:tabLst>
            </a:pPr>
            <a:r>
              <a:rPr lang="en-US" sz="1900" dirty="0"/>
              <a:t>A study was carried out into the effect of two factors on the number of decayed teeth in five-year-old children in three towns. The two factors were:</a:t>
            </a:r>
          </a:p>
          <a:p>
            <a:pPr marL="457200" indent="-457200">
              <a:buClr>
                <a:srgbClr val="C00000"/>
              </a:buClr>
              <a:buFont typeface="Wingdings" panose="05000000000000000000" pitchFamily="2" charset="2"/>
              <a:buChar char="§"/>
              <a:tabLst>
                <a:tab pos="809625" algn="l"/>
                <a:tab pos="1073150" algn="l"/>
                <a:tab pos="8435975" algn="r"/>
              </a:tabLst>
            </a:pPr>
            <a:r>
              <a:rPr lang="en-US" sz="1900" dirty="0" smtClean="0"/>
              <a:t>whether </a:t>
            </a:r>
            <a:r>
              <a:rPr lang="en-US" sz="1900" dirty="0"/>
              <a:t>or not fluoride was </a:t>
            </a:r>
            <a:r>
              <a:rPr lang="en-US" sz="1900" dirty="0" smtClean="0"/>
              <a:t>added </a:t>
            </a:r>
            <a:r>
              <a:rPr lang="en-US" sz="1900" dirty="0"/>
              <a:t>to the drinking water, </a:t>
            </a:r>
            <a:r>
              <a:rPr lang="en-US" sz="1900" dirty="0" smtClean="0"/>
              <a:t>or </a:t>
            </a:r>
            <a:r>
              <a:rPr lang="en-US" sz="1900" dirty="0"/>
              <a:t>if the water naturally </a:t>
            </a:r>
            <a:r>
              <a:rPr lang="en-US" sz="1900" dirty="0" smtClean="0"/>
              <a:t>contained </a:t>
            </a:r>
            <a:r>
              <a:rPr lang="en-US" sz="1900" dirty="0"/>
              <a:t>fluoride </a:t>
            </a:r>
            <a:r>
              <a:rPr lang="en-US" sz="1900" dirty="0" smtClean="0"/>
              <a:t/>
            </a:r>
            <a:br>
              <a:rPr lang="en-US" sz="1900" dirty="0" smtClean="0"/>
            </a:br>
            <a:r>
              <a:rPr lang="en-US" sz="1900" dirty="0" smtClean="0"/>
              <a:t>(</a:t>
            </a:r>
            <a:r>
              <a:rPr lang="en-US" sz="1900" dirty="0"/>
              <a:t>fluoride is </a:t>
            </a:r>
            <a:r>
              <a:rPr lang="en-US" sz="1900" dirty="0" smtClean="0"/>
              <a:t>known </a:t>
            </a:r>
            <a:r>
              <a:rPr lang="en-US" sz="1900" dirty="0"/>
              <a:t>to </a:t>
            </a:r>
            <a:r>
              <a:rPr lang="en-US" sz="1900" dirty="0" smtClean="0"/>
              <a:t/>
            </a:r>
            <a:br>
              <a:rPr lang="en-US" sz="1900" dirty="0" smtClean="0"/>
            </a:br>
            <a:r>
              <a:rPr lang="en-US" sz="1900" dirty="0" smtClean="0"/>
              <a:t>strengthen </a:t>
            </a:r>
            <a:r>
              <a:rPr lang="en-US" sz="1900" dirty="0"/>
              <a:t>tooth </a:t>
            </a:r>
            <a:r>
              <a:rPr lang="en-US" sz="1900" dirty="0" smtClean="0"/>
              <a:t>enamel</a:t>
            </a:r>
            <a:r>
              <a:rPr lang="en-US" sz="1900" dirty="0"/>
              <a:t>)</a:t>
            </a:r>
          </a:p>
          <a:p>
            <a:pPr marL="457200" indent="-457200">
              <a:buClr>
                <a:srgbClr val="C00000"/>
              </a:buClr>
              <a:buFont typeface="Wingdings" panose="05000000000000000000" pitchFamily="2" charset="2"/>
              <a:buChar char="§"/>
              <a:tabLst>
                <a:tab pos="809625" algn="l"/>
                <a:tab pos="1073150" algn="l"/>
                <a:tab pos="8435975" algn="r"/>
              </a:tabLst>
            </a:pPr>
            <a:r>
              <a:rPr lang="en-US" sz="1900" dirty="0" smtClean="0"/>
              <a:t>the </a:t>
            </a:r>
            <a:r>
              <a:rPr lang="en-US" sz="1900" dirty="0"/>
              <a:t>general standard of living </a:t>
            </a:r>
            <a:r>
              <a:rPr lang="en-US" sz="1900" dirty="0" smtClean="0"/>
              <a:t/>
            </a:r>
            <a:br>
              <a:rPr lang="en-US" sz="1900" dirty="0" smtClean="0"/>
            </a:br>
            <a:r>
              <a:rPr lang="en-US" sz="1900" dirty="0" smtClean="0"/>
              <a:t>of </a:t>
            </a:r>
            <a:r>
              <a:rPr lang="en-US" sz="1900" dirty="0"/>
              <a:t>the family, measured using </a:t>
            </a:r>
            <a:r>
              <a:rPr lang="en-US" sz="1900" dirty="0" smtClean="0"/>
              <a:t/>
            </a:r>
            <a:br>
              <a:rPr lang="en-US" sz="1900" dirty="0" smtClean="0"/>
            </a:br>
            <a:r>
              <a:rPr lang="en-US" sz="1900" dirty="0" smtClean="0"/>
              <a:t>a </a:t>
            </a:r>
            <a:r>
              <a:rPr lang="en-US" sz="1900" dirty="0"/>
              <a:t>score from -30 (very high </a:t>
            </a:r>
            <a:r>
              <a:rPr lang="en-US" sz="1900" dirty="0" smtClean="0"/>
              <a:t/>
            </a:r>
            <a:br>
              <a:rPr lang="en-US" sz="1900" dirty="0" smtClean="0"/>
            </a:br>
            <a:r>
              <a:rPr lang="en-US" sz="1900" dirty="0" smtClean="0"/>
              <a:t>living </a:t>
            </a:r>
            <a:r>
              <a:rPr lang="en-US" sz="1900" dirty="0"/>
              <a:t>standards) to +50 (very </a:t>
            </a:r>
            <a:r>
              <a:rPr lang="en-IE" sz="1900" dirty="0" smtClean="0"/>
              <a:t/>
            </a:r>
            <a:br>
              <a:rPr lang="en-IE" sz="1900" dirty="0" smtClean="0"/>
            </a:br>
            <a:r>
              <a:rPr lang="en-US" sz="1900" dirty="0" smtClean="0"/>
              <a:t>low </a:t>
            </a:r>
            <a:r>
              <a:rPr lang="en-US" sz="1900" dirty="0"/>
              <a:t>living standards</a:t>
            </a:r>
            <a:r>
              <a:rPr lang="en-US" sz="1900" dirty="0" smtClean="0"/>
              <a:t>).</a:t>
            </a:r>
            <a:endParaRPr lang="en-US" sz="1900" dirty="0"/>
          </a:p>
          <a:p>
            <a:pPr>
              <a:buClr>
                <a:srgbClr val="C00000"/>
              </a:buClr>
              <a:tabLst>
                <a:tab pos="809625" algn="l"/>
                <a:tab pos="1073150" algn="l"/>
                <a:tab pos="8435975" algn="r"/>
              </a:tabLst>
            </a:pPr>
            <a:r>
              <a:rPr lang="en-US" sz="1900" dirty="0"/>
              <a:t>The results are shown in the </a:t>
            </a:r>
            <a:r>
              <a:rPr lang="en-US" sz="1900" dirty="0" smtClean="0"/>
              <a:t>graph.</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endParaRPr lang="en-US" sz="19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48</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179512" y="1131713"/>
            <a:ext cx="8687766" cy="707886"/>
          </a:xfrm>
          <a:prstGeom prst="rect">
            <a:avLst/>
          </a:prstGeom>
          <a:solidFill>
            <a:schemeClr val="accent6">
              <a:lumMod val="20000"/>
              <a:lumOff val="80000"/>
            </a:schemeClr>
          </a:solidFill>
          <a:ln w="57150">
            <a:solidFill>
              <a:schemeClr val="accent6">
                <a:lumMod val="50000"/>
              </a:schemeClr>
            </a:solidFill>
          </a:ln>
        </p:spPr>
        <p:txBody>
          <a:bodyPr wrap="square">
            <a:spAutoFit/>
          </a:bodyPr>
          <a:lstStyle/>
          <a:p>
            <a:r>
              <a:rPr lang="en-US" sz="2000" b="1" dirty="0"/>
              <a:t>These questions help you to develop your abilities to find and describe patterns in data and suggest explanations for them (A02)</a:t>
            </a:r>
            <a:endParaRPr lang="en-GB" sz="2000" b="1" dirty="0"/>
          </a:p>
        </p:txBody>
      </p:sp>
      <p:pic>
        <p:nvPicPr>
          <p:cNvPr id="2" name="Picture 1"/>
          <p:cNvPicPr>
            <a:picLocks noChangeAspect="1"/>
          </p:cNvPicPr>
          <p:nvPr/>
        </p:nvPicPr>
        <p:blipFill rotWithShape="1">
          <a:blip r:embed="rId3"/>
          <a:srcRect l="20075" t="17784" r="17712" b="27590"/>
          <a:stretch/>
        </p:blipFill>
        <p:spPr>
          <a:xfrm>
            <a:off x="4067944" y="2852936"/>
            <a:ext cx="4799334" cy="2520280"/>
          </a:xfrm>
          <a:prstGeom prst="rect">
            <a:avLst/>
          </a:prstGeom>
        </p:spPr>
      </p:pic>
      <p:sp>
        <p:nvSpPr>
          <p:cNvPr id="4" name="Rectangle 3"/>
          <p:cNvSpPr/>
          <p:nvPr/>
        </p:nvSpPr>
        <p:spPr>
          <a:xfrm>
            <a:off x="251520" y="5459051"/>
            <a:ext cx="2952328" cy="1200329"/>
          </a:xfrm>
          <a:prstGeom prst="rect">
            <a:avLst/>
          </a:prstGeom>
          <a:solidFill>
            <a:schemeClr val="accent6">
              <a:lumMod val="20000"/>
              <a:lumOff val="80000"/>
            </a:schemeClr>
          </a:solidFill>
        </p:spPr>
        <p:txBody>
          <a:bodyPr wrap="square">
            <a:spAutoFit/>
          </a:bodyPr>
          <a:lstStyle/>
          <a:p>
            <a:r>
              <a:rPr lang="en-US" b="1" dirty="0"/>
              <a:t>A</a:t>
            </a:r>
            <a:r>
              <a:rPr lang="en-US" dirty="0"/>
              <a:t> town where the water does not naturally contain fluoride, and where fluoride was not added</a:t>
            </a:r>
            <a:endParaRPr lang="en-GB" dirty="0"/>
          </a:p>
        </p:txBody>
      </p:sp>
      <p:sp>
        <p:nvSpPr>
          <p:cNvPr id="10" name="Rectangle 9"/>
          <p:cNvSpPr/>
          <p:nvPr/>
        </p:nvSpPr>
        <p:spPr>
          <a:xfrm>
            <a:off x="3328814" y="5449079"/>
            <a:ext cx="2827362" cy="1200329"/>
          </a:xfrm>
          <a:prstGeom prst="rect">
            <a:avLst/>
          </a:prstGeom>
          <a:solidFill>
            <a:schemeClr val="accent6">
              <a:lumMod val="20000"/>
              <a:lumOff val="80000"/>
            </a:schemeClr>
          </a:solidFill>
        </p:spPr>
        <p:txBody>
          <a:bodyPr wrap="square">
            <a:spAutoFit/>
          </a:bodyPr>
          <a:lstStyle/>
          <a:p>
            <a:r>
              <a:rPr lang="en-US" b="1" dirty="0"/>
              <a:t>B</a:t>
            </a:r>
            <a:r>
              <a:rPr lang="en-US" dirty="0"/>
              <a:t> town where water does not naturally contain fluoride, and where fluoride was added</a:t>
            </a:r>
            <a:endParaRPr lang="en-GB" dirty="0"/>
          </a:p>
        </p:txBody>
      </p:sp>
      <p:sp>
        <p:nvSpPr>
          <p:cNvPr id="11" name="Rectangle 10"/>
          <p:cNvSpPr/>
          <p:nvPr/>
        </p:nvSpPr>
        <p:spPr>
          <a:xfrm>
            <a:off x="6240388" y="5459051"/>
            <a:ext cx="2658144" cy="923330"/>
          </a:xfrm>
          <a:prstGeom prst="rect">
            <a:avLst/>
          </a:prstGeom>
          <a:solidFill>
            <a:schemeClr val="accent6">
              <a:lumMod val="20000"/>
              <a:lumOff val="80000"/>
            </a:schemeClr>
          </a:solidFill>
        </p:spPr>
        <p:txBody>
          <a:bodyPr wrap="square">
            <a:spAutoFit/>
          </a:bodyPr>
          <a:lstStyle/>
          <a:p>
            <a:r>
              <a:rPr lang="en-US" b="1" dirty="0"/>
              <a:t>C</a:t>
            </a:r>
            <a:r>
              <a:rPr lang="en-US" dirty="0"/>
              <a:t> town where water naturally contains fluoride</a:t>
            </a:r>
            <a:endParaRPr lang="en-GB" dirty="0"/>
          </a:p>
        </p:txBody>
      </p:sp>
      <p:sp>
        <p:nvSpPr>
          <p:cNvPr id="12" name="Action Button: Back or Previous 11">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3599539"/>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4000" dirty="0" smtClean="0"/>
              <a:t>7.3 – Workbook Questions - Teeth</a:t>
            </a:r>
            <a:endParaRPr lang="en-GB" sz="4000" b="1" dirty="0" smtClean="0"/>
          </a:p>
        </p:txBody>
      </p:sp>
      <p:sp>
        <p:nvSpPr>
          <p:cNvPr id="6" name="Rectangle 33"/>
          <p:cNvSpPr/>
          <p:nvPr/>
        </p:nvSpPr>
        <p:spPr>
          <a:xfrm>
            <a:off x="179512" y="1131713"/>
            <a:ext cx="8712968"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rIns="3744000">
            <a:spAutoFit/>
          </a:bodyPr>
          <a:lstStyle/>
          <a:p>
            <a:pPr marL="439738" indent="-439738">
              <a:buClr>
                <a:srgbClr val="C00000"/>
              </a:buClr>
              <a:buFont typeface="+mj-lt"/>
              <a:buAutoNum type="alphaLcPeriod"/>
              <a:tabLst>
                <a:tab pos="809625" algn="l"/>
                <a:tab pos="1073150" algn="l"/>
                <a:tab pos="8435975" algn="r"/>
              </a:tabLst>
            </a:pPr>
            <a:r>
              <a:rPr lang="en-US" sz="2500" dirty="0" smtClean="0"/>
              <a:t>Describe </a:t>
            </a:r>
            <a:r>
              <a:rPr lang="en-US" sz="2500" dirty="0"/>
              <a:t>the effect of standard of living on tooth decay in town A.</a:t>
            </a:r>
          </a:p>
          <a:p>
            <a:pPr marL="439738" indent="-439738">
              <a:buClr>
                <a:srgbClr val="C00000"/>
              </a:buClr>
              <a:buFont typeface="+mj-lt"/>
              <a:buAutoNum type="alphaLcPeriod"/>
              <a:tabLst>
                <a:tab pos="809625" algn="l"/>
                <a:tab pos="1073150" algn="l"/>
                <a:tab pos="8435975" algn="r"/>
              </a:tabLst>
            </a:pPr>
            <a:r>
              <a:rPr lang="en-US" sz="2500" dirty="0" smtClean="0"/>
              <a:t>Suggest </a:t>
            </a:r>
            <a:r>
              <a:rPr lang="en-US" sz="2500" dirty="0"/>
              <a:t>reasons why a low standard of living may have the effect you describe in your answer to a.</a:t>
            </a:r>
          </a:p>
          <a:p>
            <a:pPr marL="439738" indent="-439738">
              <a:buClr>
                <a:srgbClr val="C00000"/>
              </a:buClr>
              <a:buFont typeface="+mj-lt"/>
              <a:buAutoNum type="alphaLcPeriod"/>
              <a:tabLst>
                <a:tab pos="809625" algn="l"/>
                <a:tab pos="1073150" algn="l"/>
                <a:tab pos="8435975" algn="r"/>
              </a:tabLst>
            </a:pPr>
            <a:r>
              <a:rPr lang="en-US" sz="2500" dirty="0"/>
              <a:t>Describe the effect of adding fluoride to drinking water that does not naturally contain fluoride.</a:t>
            </a:r>
          </a:p>
          <a:p>
            <a:pPr marL="439738" indent="-439738">
              <a:buClr>
                <a:srgbClr val="C00000"/>
              </a:buClr>
              <a:buFont typeface="+mj-lt"/>
              <a:buAutoNum type="alphaLcPeriod"/>
              <a:tabLst>
                <a:tab pos="809625" algn="l"/>
                <a:tab pos="1073150" algn="l"/>
                <a:tab pos="8435975" algn="r"/>
              </a:tabLst>
            </a:pPr>
            <a:r>
              <a:rPr lang="en-US" sz="2500" dirty="0"/>
              <a:t>Suggest reasons for the differences in the results for town B and town C.</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48</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0075" t="17784" r="17712" b="27590"/>
          <a:stretch/>
        </p:blipFill>
        <p:spPr>
          <a:xfrm>
            <a:off x="5220072" y="1131713"/>
            <a:ext cx="3672408" cy="1928496"/>
          </a:xfrm>
          <a:prstGeom prst="rect">
            <a:avLst/>
          </a:prstGeom>
        </p:spPr>
      </p:pic>
      <p:sp>
        <p:nvSpPr>
          <p:cNvPr id="4" name="Rectangle 3"/>
          <p:cNvSpPr/>
          <p:nvPr/>
        </p:nvSpPr>
        <p:spPr>
          <a:xfrm>
            <a:off x="5220072" y="3212976"/>
            <a:ext cx="3672408" cy="1323439"/>
          </a:xfrm>
          <a:prstGeom prst="rect">
            <a:avLst/>
          </a:prstGeom>
          <a:solidFill>
            <a:schemeClr val="accent6">
              <a:lumMod val="20000"/>
              <a:lumOff val="80000"/>
            </a:schemeClr>
          </a:solidFill>
        </p:spPr>
        <p:txBody>
          <a:bodyPr wrap="square">
            <a:spAutoFit/>
          </a:bodyPr>
          <a:lstStyle/>
          <a:p>
            <a:r>
              <a:rPr lang="en-US" sz="2000" b="1" dirty="0"/>
              <a:t>A</a:t>
            </a:r>
            <a:r>
              <a:rPr lang="en-US" sz="2000" dirty="0"/>
              <a:t> town where the water does not naturally contain fluoride, and where fluoride was not added</a:t>
            </a:r>
            <a:endParaRPr lang="en-GB" sz="2000" dirty="0"/>
          </a:p>
        </p:txBody>
      </p:sp>
      <p:sp>
        <p:nvSpPr>
          <p:cNvPr id="10" name="Rectangle 9"/>
          <p:cNvSpPr/>
          <p:nvPr/>
        </p:nvSpPr>
        <p:spPr>
          <a:xfrm>
            <a:off x="5220072" y="4667651"/>
            <a:ext cx="3672408" cy="1015663"/>
          </a:xfrm>
          <a:prstGeom prst="rect">
            <a:avLst/>
          </a:prstGeom>
          <a:solidFill>
            <a:schemeClr val="accent6">
              <a:lumMod val="20000"/>
              <a:lumOff val="80000"/>
            </a:schemeClr>
          </a:solidFill>
        </p:spPr>
        <p:txBody>
          <a:bodyPr wrap="square">
            <a:spAutoFit/>
          </a:bodyPr>
          <a:lstStyle/>
          <a:p>
            <a:r>
              <a:rPr lang="en-US" sz="2000" b="1" dirty="0"/>
              <a:t>B</a:t>
            </a:r>
            <a:r>
              <a:rPr lang="en-US" sz="2000" dirty="0"/>
              <a:t> town where water does not naturally contain fluoride, and where fluoride was added</a:t>
            </a:r>
            <a:endParaRPr lang="en-GB" sz="2000" dirty="0"/>
          </a:p>
        </p:txBody>
      </p:sp>
      <p:sp>
        <p:nvSpPr>
          <p:cNvPr id="11" name="Rectangle 10"/>
          <p:cNvSpPr/>
          <p:nvPr/>
        </p:nvSpPr>
        <p:spPr>
          <a:xfrm>
            <a:off x="5220072" y="5817458"/>
            <a:ext cx="3678460" cy="707886"/>
          </a:xfrm>
          <a:prstGeom prst="rect">
            <a:avLst/>
          </a:prstGeom>
          <a:solidFill>
            <a:schemeClr val="accent6">
              <a:lumMod val="20000"/>
              <a:lumOff val="80000"/>
            </a:schemeClr>
          </a:solidFill>
        </p:spPr>
        <p:txBody>
          <a:bodyPr wrap="square">
            <a:spAutoFit/>
          </a:bodyPr>
          <a:lstStyle/>
          <a:p>
            <a:r>
              <a:rPr lang="en-US" sz="2000" b="1" dirty="0"/>
              <a:t>C</a:t>
            </a:r>
            <a:r>
              <a:rPr lang="en-US" sz="2000" dirty="0"/>
              <a:t> town where water naturally contains fluoride</a:t>
            </a:r>
            <a:endParaRPr lang="en-GB" sz="2000" dirty="0"/>
          </a:p>
        </p:txBody>
      </p:sp>
      <p:sp>
        <p:nvSpPr>
          <p:cNvPr id="12" name="Action Button: Back or Previous 11">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91076458"/>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 – Animal and Human Nutrition</a:t>
            </a:r>
            <a:endParaRPr lang="en-US" sz="3600" dirty="0"/>
          </a:p>
        </p:txBody>
      </p:sp>
      <p:sp>
        <p:nvSpPr>
          <p:cNvPr id="34" name="Rectangle 33"/>
          <p:cNvSpPr/>
          <p:nvPr/>
        </p:nvSpPr>
        <p:spPr>
          <a:xfrm>
            <a:off x="179512" y="1124744"/>
            <a:ext cx="8640961" cy="5355312"/>
          </a:xfrm>
          <a:prstGeom prst="rect">
            <a:avLst/>
          </a:prstGeom>
        </p:spPr>
        <p:txBody>
          <a:bodyPr wrap="square">
            <a:spAutoFit/>
          </a:bodyPr>
          <a:lstStyle/>
          <a:p>
            <a:pPr>
              <a:buClr>
                <a:srgbClr val="0070C0"/>
              </a:buClr>
              <a:buSzPct val="80000"/>
            </a:pPr>
            <a:r>
              <a:rPr lang="en-US" b="1" dirty="0" smtClean="0"/>
              <a:t>7.1 – Diet</a:t>
            </a:r>
          </a:p>
          <a:p>
            <a:pPr>
              <a:buClr>
                <a:srgbClr val="0070C0"/>
              </a:buClr>
              <a:buSzPct val="80000"/>
            </a:pPr>
            <a:r>
              <a:rPr lang="en-US" b="1" dirty="0" smtClean="0"/>
              <a:t>Core</a:t>
            </a:r>
          </a:p>
          <a:p>
            <a:pPr marL="355600" indent="-355600">
              <a:buClr>
                <a:srgbClr val="0070C0"/>
              </a:buClr>
              <a:buSzPct val="80000"/>
              <a:buFont typeface="Wingdings 3" panose="05040102010807070707" pitchFamily="18" charset="2"/>
              <a:buChar char=""/>
            </a:pPr>
            <a:r>
              <a:rPr lang="en-US" dirty="0"/>
              <a:t>State what is meant by the term </a:t>
            </a:r>
            <a:r>
              <a:rPr lang="en-US" dirty="0" smtClean="0"/>
              <a:t>balanced diet </a:t>
            </a:r>
            <a:r>
              <a:rPr lang="en-US" dirty="0"/>
              <a:t>for humans</a:t>
            </a:r>
          </a:p>
          <a:p>
            <a:pPr marL="355600" indent="-355600">
              <a:buClr>
                <a:srgbClr val="0070C0"/>
              </a:buClr>
              <a:buSzPct val="80000"/>
              <a:buFont typeface="Wingdings 3" panose="05040102010807070707" pitchFamily="18" charset="2"/>
              <a:buChar char=""/>
            </a:pPr>
            <a:r>
              <a:rPr lang="en-US" dirty="0" smtClean="0"/>
              <a:t>Explain </a:t>
            </a:r>
            <a:r>
              <a:rPr lang="en-US" dirty="0"/>
              <a:t>how age, gender and activity </a:t>
            </a:r>
            <a:r>
              <a:rPr lang="en-US" dirty="0" smtClean="0"/>
              <a:t>affect the </a:t>
            </a:r>
            <a:r>
              <a:rPr lang="en-US" dirty="0"/>
              <a:t>dietary needs of humans including </a:t>
            </a:r>
            <a:r>
              <a:rPr lang="en-US" dirty="0" smtClean="0"/>
              <a:t>during pregnancy </a:t>
            </a:r>
            <a:r>
              <a:rPr lang="en-US" dirty="0"/>
              <a:t>and whilst breast-feeding</a:t>
            </a:r>
          </a:p>
          <a:p>
            <a:pPr marL="355600" indent="-355600">
              <a:buClr>
                <a:srgbClr val="0070C0"/>
              </a:buClr>
              <a:buSzPct val="80000"/>
              <a:buFont typeface="Wingdings 3" panose="05040102010807070707" pitchFamily="18" charset="2"/>
              <a:buChar char=""/>
            </a:pPr>
            <a:r>
              <a:rPr lang="en-US" dirty="0" smtClean="0"/>
              <a:t>Describe </a:t>
            </a:r>
            <a:r>
              <a:rPr lang="en-US" dirty="0"/>
              <a:t>the effects of malnutrition in </a:t>
            </a:r>
            <a:r>
              <a:rPr lang="en-US" dirty="0" smtClean="0"/>
              <a:t>relation to </a:t>
            </a:r>
            <a:r>
              <a:rPr lang="en-US" dirty="0"/>
              <a:t>starvation, constipation, coronary </a:t>
            </a:r>
            <a:r>
              <a:rPr lang="en-US" dirty="0" smtClean="0"/>
              <a:t>heart disease</a:t>
            </a:r>
            <a:r>
              <a:rPr lang="en-US" dirty="0"/>
              <a:t>, obesity and scurvy</a:t>
            </a:r>
          </a:p>
          <a:p>
            <a:pPr marL="355600" indent="-355600">
              <a:buClr>
                <a:srgbClr val="0070C0"/>
              </a:buClr>
              <a:buSzPct val="80000"/>
              <a:buFont typeface="Wingdings 3" panose="05040102010807070707" pitchFamily="18" charset="2"/>
              <a:buChar char=""/>
            </a:pPr>
            <a:r>
              <a:rPr lang="en-US" dirty="0" smtClean="0"/>
              <a:t>List </a:t>
            </a:r>
            <a:r>
              <a:rPr lang="en-US" dirty="0"/>
              <a:t>the principal sources of, and describe </a:t>
            </a:r>
            <a:r>
              <a:rPr lang="en-US" dirty="0" smtClean="0"/>
              <a:t>the dietary </a:t>
            </a:r>
            <a:r>
              <a:rPr lang="en-US" dirty="0"/>
              <a:t>importance of:</a:t>
            </a:r>
          </a:p>
          <a:p>
            <a:pPr marL="711200" indent="-355600">
              <a:buClr>
                <a:srgbClr val="0070C0"/>
              </a:buClr>
              <a:buSzPct val="100000"/>
              <a:buFont typeface="Wingdings" panose="05000000000000000000" pitchFamily="2" charset="2"/>
              <a:buChar char="§"/>
            </a:pPr>
            <a:r>
              <a:rPr lang="en-US" dirty="0" smtClean="0"/>
              <a:t>carbohydrates</a:t>
            </a:r>
            <a:endParaRPr lang="en-US" dirty="0"/>
          </a:p>
          <a:p>
            <a:pPr marL="711200" indent="-355600">
              <a:buClr>
                <a:srgbClr val="0070C0"/>
              </a:buClr>
              <a:buSzPct val="100000"/>
              <a:buFont typeface="Wingdings" panose="05000000000000000000" pitchFamily="2" charset="2"/>
              <a:buChar char="§"/>
            </a:pPr>
            <a:r>
              <a:rPr lang="en-US" dirty="0" smtClean="0"/>
              <a:t>fats</a:t>
            </a:r>
            <a:endParaRPr lang="en-US" dirty="0"/>
          </a:p>
          <a:p>
            <a:pPr marL="711200" indent="-355600">
              <a:buClr>
                <a:srgbClr val="0070C0"/>
              </a:buClr>
              <a:buSzPct val="100000"/>
              <a:buFont typeface="Wingdings" panose="05000000000000000000" pitchFamily="2" charset="2"/>
              <a:buChar char="§"/>
            </a:pPr>
            <a:r>
              <a:rPr lang="en-US" dirty="0" smtClean="0"/>
              <a:t>proteins</a:t>
            </a:r>
            <a:endParaRPr lang="en-US" dirty="0"/>
          </a:p>
          <a:p>
            <a:pPr marL="711200" indent="-355600">
              <a:buClr>
                <a:srgbClr val="0070C0"/>
              </a:buClr>
              <a:buSzPct val="100000"/>
              <a:buFont typeface="Wingdings" panose="05000000000000000000" pitchFamily="2" charset="2"/>
              <a:buChar char="§"/>
            </a:pPr>
            <a:r>
              <a:rPr lang="en-US" dirty="0" smtClean="0"/>
              <a:t>vitamins</a:t>
            </a:r>
            <a:r>
              <a:rPr lang="en-US" dirty="0"/>
              <a:t>, limited to C and D</a:t>
            </a:r>
          </a:p>
          <a:p>
            <a:pPr marL="711200" indent="-355600">
              <a:buClr>
                <a:srgbClr val="0070C0"/>
              </a:buClr>
              <a:buSzPct val="100000"/>
              <a:buFont typeface="Wingdings" panose="05000000000000000000" pitchFamily="2" charset="2"/>
              <a:buChar char="§"/>
            </a:pPr>
            <a:r>
              <a:rPr lang="en-US" dirty="0" smtClean="0"/>
              <a:t>mineral </a:t>
            </a:r>
            <a:r>
              <a:rPr lang="en-US" dirty="0"/>
              <a:t>salts, limited to calcium and iron</a:t>
            </a:r>
          </a:p>
          <a:p>
            <a:pPr marL="711200" indent="-355600">
              <a:buClr>
                <a:srgbClr val="0070C0"/>
              </a:buClr>
              <a:buSzPct val="100000"/>
              <a:buFont typeface="Wingdings" panose="05000000000000000000" pitchFamily="2" charset="2"/>
              <a:buChar char="§"/>
            </a:pPr>
            <a:r>
              <a:rPr lang="en-US" dirty="0" smtClean="0"/>
              <a:t>fibre </a:t>
            </a:r>
            <a:r>
              <a:rPr lang="en-US" dirty="0"/>
              <a:t>(roughage)</a:t>
            </a:r>
          </a:p>
          <a:p>
            <a:pPr marL="711200" indent="-355600">
              <a:buClr>
                <a:srgbClr val="0070C0"/>
              </a:buClr>
              <a:buSzPct val="100000"/>
              <a:buFont typeface="Wingdings" panose="05000000000000000000" pitchFamily="2" charset="2"/>
              <a:buChar char="§"/>
            </a:pPr>
            <a:r>
              <a:rPr lang="en-US" dirty="0" smtClean="0"/>
              <a:t>water</a:t>
            </a:r>
            <a:endParaRPr lang="en-US" dirty="0"/>
          </a:p>
          <a:p>
            <a:pPr>
              <a:buClr>
                <a:srgbClr val="0070C0"/>
              </a:buClr>
              <a:buSzPct val="80000"/>
            </a:pPr>
            <a:r>
              <a:rPr lang="en-US" b="1" dirty="0" smtClean="0"/>
              <a:t>Supplement</a:t>
            </a:r>
          </a:p>
          <a:p>
            <a:pPr marL="355600" indent="-355600">
              <a:buClr>
                <a:srgbClr val="0070C0"/>
              </a:buClr>
              <a:buSzPct val="80000"/>
              <a:buFont typeface="Wingdings 3" panose="05040102010807070707" pitchFamily="18" charset="2"/>
              <a:buChar char=""/>
            </a:pPr>
            <a:r>
              <a:rPr lang="en-US" dirty="0"/>
              <a:t>Explain the causes and effects of vitamin </a:t>
            </a:r>
            <a:r>
              <a:rPr lang="en-US" dirty="0" smtClean="0"/>
              <a:t>D and </a:t>
            </a:r>
            <a:r>
              <a:rPr lang="en-US" dirty="0"/>
              <a:t>iron deficiencies</a:t>
            </a:r>
          </a:p>
          <a:p>
            <a:pPr marL="355600" indent="-355600">
              <a:buClr>
                <a:srgbClr val="0070C0"/>
              </a:buClr>
              <a:buSzPct val="80000"/>
              <a:buFont typeface="Wingdings 3" panose="05040102010807070707" pitchFamily="18" charset="2"/>
              <a:buChar char=""/>
            </a:pPr>
            <a:r>
              <a:rPr lang="en-US" dirty="0" smtClean="0"/>
              <a:t>Explain </a:t>
            </a:r>
            <a:r>
              <a:rPr lang="en-US" dirty="0"/>
              <a:t>the causes and effects </a:t>
            </a:r>
            <a:r>
              <a:rPr lang="en-US" dirty="0" smtClean="0"/>
              <a:t>of protein-energy </a:t>
            </a:r>
            <a:r>
              <a:rPr lang="en-US" dirty="0"/>
              <a:t>malnutrition, e.g. </a:t>
            </a:r>
            <a:r>
              <a:rPr lang="en-US" dirty="0" smtClean="0"/>
              <a:t>kwashiorkor and </a:t>
            </a:r>
            <a:r>
              <a:rPr lang="en-US" dirty="0"/>
              <a:t>marasmus</a:t>
            </a:r>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800" dirty="0" smtClean="0"/>
              <a:t>7.4 – Workbook Questions - Cholera</a:t>
            </a:r>
            <a:endParaRPr lang="en-GB" sz="3800" b="1" dirty="0" smtClean="0"/>
          </a:p>
        </p:txBody>
      </p:sp>
      <p:sp>
        <p:nvSpPr>
          <p:cNvPr id="6" name="Rectangle 33"/>
          <p:cNvSpPr/>
          <p:nvPr/>
        </p:nvSpPr>
        <p:spPr>
          <a:xfrm>
            <a:off x="179512" y="1131713"/>
            <a:ext cx="8712968" cy="55522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endParaRPr lang="en-US" sz="2920" dirty="0" smtClean="0"/>
          </a:p>
          <a:p>
            <a:pPr>
              <a:buClr>
                <a:srgbClr val="C00000"/>
              </a:buClr>
              <a:tabLst>
                <a:tab pos="809625" algn="l"/>
                <a:tab pos="1073150" algn="l"/>
                <a:tab pos="8435975" algn="r"/>
              </a:tabLst>
            </a:pPr>
            <a:endParaRPr lang="en-US" sz="2800" dirty="0" smtClean="0"/>
          </a:p>
          <a:p>
            <a:pPr marL="342900" indent="-342900">
              <a:buClr>
                <a:srgbClr val="C00000"/>
              </a:buClr>
              <a:buSzPct val="80000"/>
              <a:buFont typeface="Arial" panose="020B0604020202020204" pitchFamily="34" charset="0"/>
              <a:buChar char="►"/>
              <a:tabLst>
                <a:tab pos="809625" algn="l"/>
                <a:tab pos="1073150" algn="l"/>
                <a:tab pos="8435975" algn="r"/>
              </a:tabLst>
            </a:pPr>
            <a:r>
              <a:rPr lang="en-US" sz="2480" dirty="0"/>
              <a:t>Cholera is a serious illness caused by the bacterium Vibrio </a:t>
            </a:r>
            <a:r>
              <a:rPr lang="en-US" sz="2480" dirty="0" err="1"/>
              <a:t>cholerae</a:t>
            </a:r>
            <a:r>
              <a:rPr lang="en-US" sz="2480" dirty="0"/>
              <a:t>, which lives in water. Cases of cholera in some countries seem to follow a pattern in which the number of cases rises every few years and then falls again.</a:t>
            </a:r>
          </a:p>
          <a:p>
            <a:pPr marL="342900" indent="-342900">
              <a:buClr>
                <a:srgbClr val="C00000"/>
              </a:buClr>
              <a:buSzPct val="80000"/>
              <a:buFont typeface="Arial" panose="020B0604020202020204" pitchFamily="34" charset="0"/>
              <a:buChar char="►"/>
              <a:tabLst>
                <a:tab pos="809625" algn="l"/>
                <a:tab pos="1073150" algn="l"/>
                <a:tab pos="8435975" algn="r"/>
              </a:tabLst>
            </a:pPr>
            <a:r>
              <a:rPr lang="en-US" sz="2480" dirty="0"/>
              <a:t>Scientists wondered if perhaps this pattern was related to the changes in the surface temperature of sea water that happen every few years. This is called the El Nino Surface Oscillation, or ENSO for short.</a:t>
            </a:r>
          </a:p>
          <a:p>
            <a:pPr marL="342900" indent="-342900">
              <a:buClr>
                <a:srgbClr val="C00000"/>
              </a:buClr>
              <a:buSzPct val="80000"/>
              <a:buFont typeface="Arial" panose="020B0604020202020204" pitchFamily="34" charset="0"/>
              <a:buChar char="►"/>
              <a:tabLst>
                <a:tab pos="809625" algn="l"/>
                <a:tab pos="1073150" algn="l"/>
                <a:tab pos="8435975" algn="r"/>
              </a:tabLst>
            </a:pPr>
            <a:r>
              <a:rPr lang="en-US" sz="2480" dirty="0"/>
              <a:t>They recorded the number of cholera cases in Dhaka, Bangladesh, between January 1980 and March 1998. They also recorded the surface temperature of sea </a:t>
            </a:r>
            <a:r>
              <a:rPr lang="en-US" sz="2480" dirty="0" smtClean="0"/>
              <a:t/>
            </a:r>
            <a:br>
              <a:rPr lang="en-US" sz="2480" dirty="0" smtClean="0"/>
            </a:br>
            <a:r>
              <a:rPr lang="en-US" sz="2480" dirty="0" smtClean="0"/>
              <a:t>water</a:t>
            </a:r>
            <a:r>
              <a:rPr lang="en-US" sz="2480" dirty="0"/>
              <a:t>. Their results are shown in the graphs.</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50</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179512" y="1131713"/>
            <a:ext cx="8687766" cy="830997"/>
          </a:xfrm>
          <a:prstGeom prst="rect">
            <a:avLst/>
          </a:prstGeom>
          <a:solidFill>
            <a:schemeClr val="accent6">
              <a:lumMod val="20000"/>
              <a:lumOff val="80000"/>
            </a:schemeClr>
          </a:solidFill>
          <a:ln w="57150">
            <a:solidFill>
              <a:schemeClr val="accent6">
                <a:lumMod val="50000"/>
              </a:schemeClr>
            </a:solidFill>
          </a:ln>
        </p:spPr>
        <p:txBody>
          <a:bodyPr wrap="square">
            <a:spAutoFit/>
          </a:bodyPr>
          <a:lstStyle/>
          <a:p>
            <a:r>
              <a:rPr lang="en-US" sz="2400" b="1" dirty="0"/>
              <a:t>In this exercise, you are asked to look for patterns in data, and to suggest explanations for them (A02).</a:t>
            </a:r>
            <a:endParaRPr lang="en-GB" sz="2400" b="1" dirty="0"/>
          </a:p>
        </p:txBody>
      </p:sp>
      <p:sp>
        <p:nvSpPr>
          <p:cNvPr id="12" name="Action Button: Back or Previous 11">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787789"/>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800" dirty="0" smtClean="0"/>
              <a:t>7.4 – Workbook Questions - Cholera</a:t>
            </a:r>
            <a:endParaRPr lang="en-GB" sz="3800" b="1" dirty="0" smtClean="0"/>
          </a:p>
        </p:txBody>
      </p:sp>
      <p:sp>
        <p:nvSpPr>
          <p:cNvPr id="6" name="Rectangle 33"/>
          <p:cNvSpPr/>
          <p:nvPr/>
        </p:nvSpPr>
        <p:spPr>
          <a:xfrm>
            <a:off x="179512" y="1131713"/>
            <a:ext cx="8712968" cy="55584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endParaRPr lang="en-US" sz="2920" dirty="0" smtClean="0"/>
          </a:p>
          <a:p>
            <a:pPr>
              <a:buClr>
                <a:srgbClr val="C00000"/>
              </a:buClr>
              <a:tabLst>
                <a:tab pos="809625" algn="l"/>
                <a:tab pos="1073150" algn="l"/>
                <a:tab pos="8435975" algn="r"/>
              </a:tabLst>
            </a:pPr>
            <a:endParaRPr lang="en-US" sz="2800" dirty="0" smtClean="0"/>
          </a:p>
          <a:p>
            <a:pPr marL="342900" indent="-342900">
              <a:buClr>
                <a:srgbClr val="C00000"/>
              </a:buClr>
              <a:buSzPct val="80000"/>
              <a:buFont typeface="Arial" panose="020B0604020202020204" pitchFamily="34" charset="0"/>
              <a:buChar char="►"/>
              <a:tabLst>
                <a:tab pos="809625" algn="l"/>
                <a:tab pos="1073150" algn="l"/>
                <a:tab pos="8435975" algn="r"/>
              </a:tabLst>
            </a:pPr>
            <a:endParaRPr lang="en-US" sz="2800" dirty="0"/>
          </a:p>
          <a:p>
            <a:pPr marL="342900" indent="-342900">
              <a:buClr>
                <a:srgbClr val="C00000"/>
              </a:buClr>
              <a:buSzPct val="80000"/>
              <a:buFont typeface="Arial" panose="020B0604020202020204" pitchFamily="34" charset="0"/>
              <a:buChar char="►"/>
              <a:tabLst>
                <a:tab pos="809625" algn="l"/>
                <a:tab pos="1073150" algn="l"/>
                <a:tab pos="8435975" algn="r"/>
              </a:tabLst>
            </a:pPr>
            <a:endParaRPr lang="en-US" sz="2800" dirty="0" smtClean="0"/>
          </a:p>
          <a:p>
            <a:pPr marL="342900" indent="-342900">
              <a:buClr>
                <a:srgbClr val="C00000"/>
              </a:buClr>
              <a:buSzPct val="80000"/>
              <a:buFont typeface="Arial" panose="020B0604020202020204" pitchFamily="34" charset="0"/>
              <a:buChar char="►"/>
              <a:tabLst>
                <a:tab pos="809625" algn="l"/>
                <a:tab pos="1073150" algn="l"/>
                <a:tab pos="8435975" algn="r"/>
              </a:tabLst>
            </a:pPr>
            <a:endParaRPr lang="en-US" sz="2800" dirty="0"/>
          </a:p>
          <a:p>
            <a:pPr marL="342900" indent="-342900">
              <a:buClr>
                <a:srgbClr val="C00000"/>
              </a:buClr>
              <a:buSzPct val="80000"/>
              <a:buFont typeface="Arial" panose="020B0604020202020204" pitchFamily="34" charset="0"/>
              <a:buChar char="►"/>
              <a:tabLst>
                <a:tab pos="809625" algn="l"/>
                <a:tab pos="1073150" algn="l"/>
                <a:tab pos="8435975" algn="r"/>
              </a:tabLst>
            </a:pPr>
            <a:endParaRPr lang="en-US" sz="2800" dirty="0" smtClean="0"/>
          </a:p>
          <a:p>
            <a:pPr>
              <a:buClr>
                <a:srgbClr val="C00000"/>
              </a:buClr>
              <a:buSzPct val="80000"/>
              <a:tabLst>
                <a:tab pos="809625" algn="l"/>
                <a:tab pos="1073150" algn="l"/>
                <a:tab pos="8435975" algn="r"/>
              </a:tabLst>
            </a:pPr>
            <a:endParaRPr lang="en-US" sz="2800" dirty="0"/>
          </a:p>
          <a:p>
            <a:pPr>
              <a:buClr>
                <a:srgbClr val="C00000"/>
              </a:buClr>
              <a:buSzPct val="80000"/>
              <a:tabLst>
                <a:tab pos="809625" algn="l"/>
                <a:tab pos="1073150" algn="l"/>
                <a:tab pos="8435975" algn="r"/>
              </a:tabLst>
            </a:pPr>
            <a:endParaRPr lang="en-US" sz="2800" dirty="0" smtClean="0"/>
          </a:p>
          <a:p>
            <a:pPr>
              <a:buClr>
                <a:srgbClr val="C00000"/>
              </a:buClr>
              <a:buSzPct val="80000"/>
              <a:tabLst>
                <a:tab pos="809625" algn="l"/>
                <a:tab pos="1073150" algn="l"/>
                <a:tab pos="8435975" algn="r"/>
              </a:tabLst>
            </a:pPr>
            <a:endParaRPr lang="en-US" sz="2800" dirty="0"/>
          </a:p>
          <a:p>
            <a:pPr>
              <a:buClr>
                <a:srgbClr val="C00000"/>
              </a:buClr>
              <a:buSzPct val="80000"/>
              <a:tabLst>
                <a:tab pos="809625" algn="l"/>
                <a:tab pos="1073150" algn="l"/>
                <a:tab pos="8435975" algn="r"/>
              </a:tabLst>
            </a:pPr>
            <a:endParaRPr lang="en-US" sz="2800" dirty="0" smtClean="0"/>
          </a:p>
          <a:p>
            <a:pPr>
              <a:buClr>
                <a:srgbClr val="C00000"/>
              </a:buClr>
              <a:buSzPct val="80000"/>
              <a:tabLst>
                <a:tab pos="809625" algn="l"/>
                <a:tab pos="1073150" algn="l"/>
                <a:tab pos="8435975" algn="r"/>
              </a:tabLst>
            </a:pPr>
            <a:endParaRPr lang="en-US" sz="2800" dirty="0"/>
          </a:p>
          <a:p>
            <a:pPr>
              <a:buClr>
                <a:srgbClr val="C00000"/>
              </a:buClr>
              <a:buSzPct val="80000"/>
              <a:tabLst>
                <a:tab pos="809625" algn="l"/>
                <a:tab pos="1073150" algn="l"/>
                <a:tab pos="8435975" algn="r"/>
              </a:tabLst>
            </a:pPr>
            <a:endParaRPr lang="en-US" sz="2800" dirty="0" smtClean="0"/>
          </a:p>
          <a:p>
            <a:pPr>
              <a:buClr>
                <a:srgbClr val="C00000"/>
              </a:buClr>
              <a:buSzPct val="80000"/>
              <a:tabLst>
                <a:tab pos="809625" algn="l"/>
                <a:tab pos="1073150" algn="l"/>
                <a:tab pos="8435975" algn="r"/>
              </a:tabLst>
            </a:pP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50</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lum bright="-47000" contrast="75000"/>
          </a:blip>
          <a:srcRect l="19288" t="17785" r="12987" b="5179"/>
          <a:stretch/>
        </p:blipFill>
        <p:spPr>
          <a:xfrm>
            <a:off x="251520" y="1196751"/>
            <a:ext cx="8640960" cy="5434093"/>
          </a:xfrm>
          <a:prstGeom prst="rect">
            <a:avLst/>
          </a:prstGeom>
        </p:spPr>
      </p:pic>
      <p:sp>
        <p:nvSpPr>
          <p:cNvPr id="8" name="Action Button: Back or Previous 7">
            <a:hlinkClick r:id="" action="ppaction://hlinkshowjump?jump=lastslideviewed" highlightClick="1"/>
          </p:cNvPr>
          <p:cNvSpPr/>
          <p:nvPr/>
        </p:nvSpPr>
        <p:spPr>
          <a:xfrm>
            <a:off x="8238134" y="537321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37872527"/>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800" dirty="0" smtClean="0"/>
              <a:t>7.4 – Workbook Questions - Cholera</a:t>
            </a:r>
            <a:endParaRPr lang="en-GB" sz="3800" b="1" dirty="0" smtClean="0"/>
          </a:p>
        </p:txBody>
      </p:sp>
      <p:sp>
        <p:nvSpPr>
          <p:cNvPr id="6" name="Rectangle 33"/>
          <p:cNvSpPr/>
          <p:nvPr/>
        </p:nvSpPr>
        <p:spPr>
          <a:xfrm>
            <a:off x="179512" y="1131713"/>
            <a:ext cx="8712968" cy="55030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r>
              <a:rPr lang="en-US" sz="2930" dirty="0" smtClean="0"/>
              <a:t>Describe </a:t>
            </a:r>
            <a:r>
              <a:rPr lang="en-US" sz="2930" dirty="0"/>
              <a:t>any patterns that you can see in the incidence of cholera in Dhaka between January 1980 and March 1998</a:t>
            </a:r>
            <a:r>
              <a:rPr lang="en-US" sz="2930" dirty="0" smtClean="0"/>
              <a:t>.</a:t>
            </a:r>
          </a:p>
          <a:p>
            <a:pPr marL="439738" indent="-439738">
              <a:buClr>
                <a:srgbClr val="C00000"/>
              </a:buClr>
              <a:buFont typeface="+mj-lt"/>
              <a:buAutoNum type="alphaLcPeriod"/>
              <a:tabLst>
                <a:tab pos="809625" algn="l"/>
                <a:tab pos="1073150" algn="l"/>
                <a:tab pos="8435975" algn="r"/>
              </a:tabLst>
            </a:pPr>
            <a:r>
              <a:rPr lang="en-US" sz="2930" dirty="0" smtClean="0"/>
              <a:t>Describe </a:t>
            </a:r>
            <a:r>
              <a:rPr lang="en-US" sz="2930" dirty="0"/>
              <a:t>any relationship that you can see between the sea surface temperature and the incidence of cholera in Dhaka. Use figures from the graphs to support your answer.</a:t>
            </a:r>
          </a:p>
          <a:p>
            <a:pPr marL="439738" indent="-439738">
              <a:buClr>
                <a:srgbClr val="C00000"/>
              </a:buClr>
              <a:buFont typeface="+mj-lt"/>
              <a:buAutoNum type="alphaLcPeriod"/>
              <a:tabLst>
                <a:tab pos="809625" algn="l"/>
                <a:tab pos="1073150" algn="l"/>
                <a:tab pos="8435975" algn="r"/>
              </a:tabLst>
            </a:pPr>
            <a:r>
              <a:rPr lang="en-US" sz="2930" dirty="0" smtClean="0"/>
              <a:t>Describe </a:t>
            </a:r>
            <a:r>
              <a:rPr lang="en-US" sz="2930" dirty="0"/>
              <a:t>how cholera is transmitted from one person to another.</a:t>
            </a:r>
          </a:p>
          <a:p>
            <a:pPr marL="439738" indent="-439738">
              <a:buClr>
                <a:srgbClr val="C00000"/>
              </a:buClr>
              <a:buFont typeface="+mj-lt"/>
              <a:buAutoNum type="alphaLcPeriod"/>
              <a:tabLst>
                <a:tab pos="809625" algn="l"/>
                <a:tab pos="1073150" algn="l"/>
                <a:tab pos="8435975" algn="r"/>
              </a:tabLst>
            </a:pPr>
            <a:r>
              <a:rPr lang="en-US" sz="2930" dirty="0" smtClean="0"/>
              <a:t>Suggest </a:t>
            </a:r>
            <a:r>
              <a:rPr lang="en-US" sz="2930" dirty="0"/>
              <a:t>why the number of cholera cases might be affected by sea surface temperature. (You may be able to think of more than one reason.)</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51</a:t>
            </a:r>
            <a:endParaRPr lang="en-GB" sz="960" b="1" dirty="0">
              <a:latin typeface="Arial" panose="020B0604020202020204" pitchFamily="34" charset="0"/>
              <a:cs typeface="Arial" panose="020B0604020202020204" pitchFamily="34" charset="0"/>
            </a:endParaRPr>
          </a:p>
        </p:txBody>
      </p:sp>
      <p:sp>
        <p:nvSpPr>
          <p:cNvPr id="8" name="Action Button: Back or Previous 7">
            <a:hlinkClick r:id="" action="ppaction://hlinkshowjump?jump=lastslideviewed" highlightClick="1"/>
          </p:cNvPr>
          <p:cNvSpPr/>
          <p:nvPr/>
        </p:nvSpPr>
        <p:spPr>
          <a:xfrm>
            <a:off x="8238134" y="465313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29861670"/>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7.5 – Workbook Questions – Vitamin D Absorption</a:t>
            </a:r>
            <a:endParaRPr lang="en-GB" sz="2800" b="1" dirty="0" smtClean="0"/>
          </a:p>
        </p:txBody>
      </p:sp>
      <p:sp>
        <p:nvSpPr>
          <p:cNvPr id="6" name="Rectangle 33"/>
          <p:cNvSpPr/>
          <p:nvPr/>
        </p:nvSpPr>
        <p:spPr>
          <a:xfrm>
            <a:off x="179512" y="1131713"/>
            <a:ext cx="8712968" cy="5590761"/>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endParaRPr lang="en-US" sz="2930" dirty="0" smtClean="0"/>
          </a:p>
          <a:p>
            <a:pPr marL="439738" indent="-439738">
              <a:buClr>
                <a:srgbClr val="C00000"/>
              </a:buClr>
              <a:buFont typeface="+mj-lt"/>
              <a:buAutoNum type="alphaLcPeriod"/>
              <a:tabLst>
                <a:tab pos="809625" algn="l"/>
                <a:tab pos="1073150" algn="l"/>
                <a:tab pos="8435975" algn="r"/>
              </a:tabLst>
            </a:pPr>
            <a:endParaRPr lang="en-US" sz="2930" dirty="0"/>
          </a:p>
          <a:p>
            <a:pPr marL="439738" indent="-439738">
              <a:buClr>
                <a:srgbClr val="C00000"/>
              </a:buClr>
              <a:buFont typeface="+mj-lt"/>
              <a:buAutoNum type="alphaLcPeriod"/>
              <a:tabLst>
                <a:tab pos="809625" algn="l"/>
                <a:tab pos="1073150" algn="l"/>
                <a:tab pos="8435975" algn="r"/>
              </a:tabLst>
            </a:pPr>
            <a:endParaRPr lang="en-US" sz="2930" dirty="0" smtClean="0"/>
          </a:p>
          <a:p>
            <a:pPr marL="439738" indent="-439738">
              <a:buClr>
                <a:srgbClr val="C00000"/>
              </a:buClr>
              <a:buFont typeface="+mj-lt"/>
              <a:buAutoNum type="alphaLcPeriod"/>
              <a:tabLst>
                <a:tab pos="809625" algn="l"/>
                <a:tab pos="1073150" algn="l"/>
                <a:tab pos="8435975" algn="r"/>
              </a:tabLst>
            </a:pPr>
            <a:r>
              <a:rPr lang="en-US" sz="2400" dirty="0" smtClean="0"/>
              <a:t/>
            </a:r>
            <a:br>
              <a:rPr lang="en-US" sz="2400" dirty="0" smtClean="0"/>
            </a:br>
            <a:endParaRPr lang="en-US" dirty="0"/>
          </a:p>
          <a:p>
            <a:pPr marL="457200" indent="-457200">
              <a:buClr>
                <a:srgbClr val="C00000"/>
              </a:buClr>
              <a:buSzPct val="80000"/>
              <a:buFont typeface="Arial" panose="020B0604020202020204" pitchFamily="34" charset="0"/>
              <a:buChar char="►"/>
              <a:tabLst>
                <a:tab pos="809625" algn="l"/>
                <a:tab pos="1073150" algn="l"/>
                <a:tab pos="8435975" algn="r"/>
              </a:tabLst>
            </a:pPr>
            <a:r>
              <a:rPr lang="en-US" sz="2850" dirty="0"/>
              <a:t>In an investigation into the absorption of vitamin D from the alimentary canal, a volunteer ate a measured quantity of vitamin D on a piece of toast. Blood samples were then taken from her at intervals over a period of 72 hours, and the amount of vitamin D in each blood sample was measured.</a:t>
            </a:r>
          </a:p>
          <a:p>
            <a:pPr marL="457200" indent="-457200">
              <a:buClr>
                <a:srgbClr val="C00000"/>
              </a:buClr>
              <a:buSzPct val="80000"/>
              <a:buFont typeface="Arial" panose="020B0604020202020204" pitchFamily="34" charset="0"/>
              <a:buChar char="►"/>
              <a:tabLst>
                <a:tab pos="809625" algn="l"/>
                <a:tab pos="1073150" algn="l"/>
                <a:tab pos="8435975" algn="r"/>
              </a:tabLst>
            </a:pPr>
            <a:r>
              <a:rPr lang="en-US" sz="2850" dirty="0"/>
              <a:t>The results are shown in the graph.</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52</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179512" y="1131713"/>
            <a:ext cx="8687766" cy="1938992"/>
          </a:xfrm>
          <a:prstGeom prst="rect">
            <a:avLst/>
          </a:prstGeom>
          <a:solidFill>
            <a:schemeClr val="accent6">
              <a:lumMod val="20000"/>
              <a:lumOff val="80000"/>
            </a:schemeClr>
          </a:solidFill>
          <a:ln w="57150">
            <a:solidFill>
              <a:schemeClr val="accent6">
                <a:lumMod val="50000"/>
              </a:schemeClr>
            </a:solidFill>
          </a:ln>
        </p:spPr>
        <p:txBody>
          <a:bodyPr wrap="square">
            <a:spAutoFit/>
          </a:bodyPr>
          <a:lstStyle/>
          <a:p>
            <a:r>
              <a:rPr lang="en-US" sz="2400" dirty="0"/>
              <a:t>This exercise asks you to describe data provided in a graph, in words. It’s a good idea to focus on parts of the graph where the line changes gradient or direction, and to quote some coordinates from the graph, remembering to give the units of the figures that you refer to.</a:t>
            </a:r>
            <a:endParaRPr lang="en-GB" sz="2400" dirty="0"/>
          </a:p>
        </p:txBody>
      </p:sp>
      <p:sp>
        <p:nvSpPr>
          <p:cNvPr id="8" name="Action Button: Back or Previous 7">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99625644"/>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7.5 – Workbook Questions – Vitamin D Absorption</a:t>
            </a:r>
            <a:endParaRPr lang="en-GB" sz="2800" b="1" dirty="0" smtClean="0"/>
          </a:p>
        </p:txBody>
      </p:sp>
      <p:sp>
        <p:nvSpPr>
          <p:cNvPr id="6" name="Rectangle 33"/>
          <p:cNvSpPr/>
          <p:nvPr/>
        </p:nvSpPr>
        <p:spPr>
          <a:xfrm>
            <a:off x="179512" y="1131713"/>
            <a:ext cx="8712968" cy="55030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endParaRPr lang="en-US" sz="2930" dirty="0"/>
          </a:p>
          <a:p>
            <a:pPr marL="439738" indent="-439738">
              <a:buClr>
                <a:srgbClr val="C00000"/>
              </a:buClr>
              <a:buFont typeface="+mj-lt"/>
              <a:buAutoNum type="alphaLcPeriod"/>
              <a:tabLst>
                <a:tab pos="809625" algn="l"/>
                <a:tab pos="1073150" algn="l"/>
                <a:tab pos="8435975" algn="r"/>
              </a:tabLst>
            </a:pPr>
            <a:endParaRPr lang="en-US" sz="2930" dirty="0" smtClean="0"/>
          </a:p>
          <a:p>
            <a:pPr marL="439738" indent="-439738">
              <a:buClr>
                <a:srgbClr val="C00000"/>
              </a:buClr>
              <a:buFont typeface="+mj-lt"/>
              <a:buAutoNum type="alphaLcPeriod"/>
              <a:tabLst>
                <a:tab pos="809625" algn="l"/>
                <a:tab pos="1073150" algn="l"/>
                <a:tab pos="8435975" algn="r"/>
              </a:tabLst>
            </a:pPr>
            <a:endParaRPr lang="en-US" sz="2930" dirty="0"/>
          </a:p>
          <a:p>
            <a:pPr marL="439738" indent="-439738">
              <a:buClr>
                <a:srgbClr val="C00000"/>
              </a:buClr>
              <a:buFont typeface="+mj-lt"/>
              <a:buAutoNum type="alphaLcPeriod"/>
              <a:tabLst>
                <a:tab pos="809625" algn="l"/>
                <a:tab pos="1073150" algn="l"/>
                <a:tab pos="8435975" algn="r"/>
              </a:tabLst>
            </a:pPr>
            <a:endParaRPr lang="en-US" sz="2930" dirty="0" smtClean="0"/>
          </a:p>
          <a:p>
            <a:pPr>
              <a:buClr>
                <a:srgbClr val="C00000"/>
              </a:buClr>
              <a:tabLst>
                <a:tab pos="809625" algn="l"/>
                <a:tab pos="1073150" algn="l"/>
                <a:tab pos="8435975" algn="r"/>
              </a:tabLst>
            </a:pPr>
            <a:endParaRPr lang="en-US" sz="2930" dirty="0"/>
          </a:p>
          <a:p>
            <a:pPr>
              <a:buClr>
                <a:srgbClr val="C00000"/>
              </a:buClr>
              <a:tabLst>
                <a:tab pos="809625" algn="l"/>
                <a:tab pos="1073150" algn="l"/>
                <a:tab pos="8435975" algn="r"/>
              </a:tabLst>
            </a:pPr>
            <a:endParaRPr lang="en-US" sz="2930" dirty="0" smtClean="0"/>
          </a:p>
          <a:p>
            <a:pPr>
              <a:buClr>
                <a:srgbClr val="C00000"/>
              </a:buClr>
              <a:tabLst>
                <a:tab pos="809625" algn="l"/>
                <a:tab pos="1073150" algn="l"/>
                <a:tab pos="8435975" algn="r"/>
              </a:tabLst>
            </a:pPr>
            <a:endParaRPr lang="en-US" sz="2930" dirty="0"/>
          </a:p>
          <a:p>
            <a:pPr>
              <a:buClr>
                <a:srgbClr val="C00000"/>
              </a:buClr>
              <a:tabLst>
                <a:tab pos="809625" algn="l"/>
                <a:tab pos="1073150" algn="l"/>
                <a:tab pos="8435975" algn="r"/>
              </a:tabLst>
            </a:pPr>
            <a:endParaRPr lang="en-US" sz="2930" dirty="0" smtClean="0"/>
          </a:p>
          <a:p>
            <a:pPr>
              <a:buClr>
                <a:srgbClr val="C00000"/>
              </a:buClr>
              <a:tabLst>
                <a:tab pos="809625" algn="l"/>
                <a:tab pos="1073150" algn="l"/>
                <a:tab pos="8435975" algn="r"/>
              </a:tabLst>
            </a:pPr>
            <a:endParaRPr lang="en-US" sz="2930" dirty="0"/>
          </a:p>
          <a:p>
            <a:pPr>
              <a:buClr>
                <a:srgbClr val="C00000"/>
              </a:buClr>
              <a:tabLst>
                <a:tab pos="809625" algn="l"/>
                <a:tab pos="1073150" algn="l"/>
                <a:tab pos="8435975" algn="r"/>
              </a:tabLst>
            </a:pPr>
            <a:endParaRPr lang="en-US" sz="2930" dirty="0" smtClean="0"/>
          </a:p>
          <a:p>
            <a:pPr>
              <a:buClr>
                <a:srgbClr val="C00000"/>
              </a:buClr>
              <a:tabLst>
                <a:tab pos="809625" algn="l"/>
                <a:tab pos="1073150" algn="l"/>
                <a:tab pos="8435975" algn="r"/>
              </a:tabLst>
            </a:pPr>
            <a:endParaRPr lang="en-US" sz="2930" dirty="0"/>
          </a:p>
          <a:p>
            <a:pPr>
              <a:buClr>
                <a:srgbClr val="C00000"/>
              </a:buClr>
              <a:tabLst>
                <a:tab pos="809625" algn="l"/>
                <a:tab pos="1073150" algn="l"/>
                <a:tab pos="8435975" algn="r"/>
              </a:tabLst>
            </a:pPr>
            <a:endParaRPr lang="en-US" sz="2930" dirty="0" smtClean="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52</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1484431" y="1152128"/>
            <a:ext cx="5103793" cy="5482630"/>
          </a:xfrm>
          <a:prstGeom prst="rect">
            <a:avLst/>
          </a:prstGeom>
        </p:spPr>
      </p:pic>
      <p:sp>
        <p:nvSpPr>
          <p:cNvPr id="8" name="Action Button: Back or Previous 7">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5977689"/>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7.5 – Workbook Questions – Vitamin D Absorption</a:t>
            </a:r>
            <a:endParaRPr lang="en-GB" sz="2800" b="1" dirty="0" smtClean="0"/>
          </a:p>
        </p:txBody>
      </p:sp>
      <p:sp>
        <p:nvSpPr>
          <p:cNvPr id="6" name="Rectangle 33"/>
          <p:cNvSpPr/>
          <p:nvPr/>
        </p:nvSpPr>
        <p:spPr>
          <a:xfrm>
            <a:off x="179512" y="1131713"/>
            <a:ext cx="8712968" cy="55800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lphaLcPeriod"/>
              <a:tabLst>
                <a:tab pos="809625" algn="l"/>
                <a:tab pos="1073150" algn="l"/>
                <a:tab pos="8435975" algn="r"/>
              </a:tabLst>
            </a:pPr>
            <a:r>
              <a:rPr lang="en-US" sz="2820" dirty="0" smtClean="0"/>
              <a:t>Describe </a:t>
            </a:r>
            <a:r>
              <a:rPr lang="en-US" sz="2820" dirty="0"/>
              <a:t>the changes in the amount of vitamin D in the blood over the 72-hour period.</a:t>
            </a:r>
          </a:p>
          <a:p>
            <a:pPr marL="439738" indent="-439738">
              <a:buClr>
                <a:srgbClr val="C00000"/>
              </a:buClr>
              <a:buFont typeface="+mj-lt"/>
              <a:buAutoNum type="alphaLcPeriod"/>
              <a:tabLst>
                <a:tab pos="809625" algn="l"/>
                <a:tab pos="1073150" algn="l"/>
                <a:tab pos="8435975" algn="r"/>
              </a:tabLst>
            </a:pPr>
            <a:r>
              <a:rPr lang="en-US" sz="2820" dirty="0" smtClean="0"/>
              <a:t>Name </a:t>
            </a:r>
            <a:r>
              <a:rPr lang="en-US" sz="2820" dirty="0"/>
              <a:t>the part of the alimentary canal in which vitamin D is absorbed into the blood.</a:t>
            </a:r>
          </a:p>
          <a:p>
            <a:pPr marL="439738" indent="-439738">
              <a:buClr>
                <a:srgbClr val="C00000"/>
              </a:buClr>
              <a:buFont typeface="+mj-lt"/>
              <a:buAutoNum type="alphaLcPeriod"/>
              <a:tabLst>
                <a:tab pos="809625" algn="l"/>
                <a:tab pos="1073150" algn="l"/>
                <a:tab pos="8435975" algn="r"/>
              </a:tabLst>
            </a:pPr>
            <a:r>
              <a:rPr lang="en-US" sz="2820" dirty="0" smtClean="0"/>
              <a:t>List </a:t>
            </a:r>
            <a:r>
              <a:rPr lang="en-US" sz="2820" dirty="0"/>
              <a:t>three other substances that are absorbed in this part of the alimentary canal.</a:t>
            </a:r>
          </a:p>
          <a:p>
            <a:pPr marL="439738" indent="-439738">
              <a:buClr>
                <a:srgbClr val="C00000"/>
              </a:buClr>
              <a:buFont typeface="+mj-lt"/>
              <a:buAutoNum type="alphaLcPeriod"/>
              <a:tabLst>
                <a:tab pos="809625" algn="l"/>
                <a:tab pos="1073150" algn="l"/>
                <a:tab pos="8435975" algn="r"/>
              </a:tabLst>
            </a:pPr>
            <a:r>
              <a:rPr lang="en-US" sz="2820" dirty="0" smtClean="0"/>
              <a:t>Describe </a:t>
            </a:r>
            <a:r>
              <a:rPr lang="en-US" sz="2820" dirty="0"/>
              <a:t>how this part of the alimentary canal is adapted to make absorption efficient.</a:t>
            </a:r>
          </a:p>
          <a:p>
            <a:pPr marL="439738" indent="-439738">
              <a:buClr>
                <a:srgbClr val="C00000"/>
              </a:buClr>
              <a:buFont typeface="+mj-lt"/>
              <a:buAutoNum type="alphaLcPeriod"/>
              <a:tabLst>
                <a:tab pos="809625" algn="l"/>
                <a:tab pos="1073150" algn="l"/>
                <a:tab pos="8435975" algn="r"/>
              </a:tabLst>
            </a:pPr>
            <a:r>
              <a:rPr lang="en-US" sz="2820" dirty="0" smtClean="0"/>
              <a:t>Explain </a:t>
            </a:r>
            <a:r>
              <a:rPr lang="en-US" sz="2820" dirty="0"/>
              <a:t>why vitamin D does not need to be digested before it is absorbed.</a:t>
            </a:r>
          </a:p>
          <a:p>
            <a:pPr marL="439738" indent="-439738">
              <a:buClr>
                <a:srgbClr val="C00000"/>
              </a:buClr>
              <a:buFont typeface="+mj-lt"/>
              <a:buAutoNum type="alphaLcPeriod"/>
              <a:tabLst>
                <a:tab pos="809625" algn="l"/>
                <a:tab pos="1073150" algn="l"/>
                <a:tab pos="8435975" algn="r"/>
              </a:tabLst>
            </a:pPr>
            <a:r>
              <a:rPr lang="en-US" sz="2820" dirty="0" smtClean="0"/>
              <a:t>The </a:t>
            </a:r>
            <a:r>
              <a:rPr lang="en-US" sz="2820" dirty="0"/>
              <a:t>volunteer was asked not to expose her skin to sunlight during the investigation. Suggest </a:t>
            </a:r>
            <a:r>
              <a:rPr lang="en-US" sz="2820" dirty="0" smtClean="0"/>
              <a:t>why</a:t>
            </a:r>
            <a:br>
              <a:rPr lang="en-US" sz="2820" dirty="0" smtClean="0"/>
            </a:br>
            <a:r>
              <a:rPr lang="en-US" sz="2820" dirty="0" smtClean="0"/>
              <a:t>this </a:t>
            </a:r>
            <a:r>
              <a:rPr lang="en-US" sz="2820" dirty="0"/>
              <a:t>was done</a:t>
            </a:r>
            <a:r>
              <a:rPr lang="en-US" sz="2820" dirty="0" smtClean="0"/>
              <a:t>.</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53</a:t>
            </a:r>
            <a:endParaRPr lang="en-GB" sz="960" b="1" dirty="0">
              <a:latin typeface="Arial" panose="020B0604020202020204" pitchFamily="34" charset="0"/>
              <a:cs typeface="Arial" panose="020B0604020202020204" pitchFamily="34" charset="0"/>
            </a:endParaRPr>
          </a:p>
        </p:txBody>
      </p:sp>
      <p:sp>
        <p:nvSpPr>
          <p:cNvPr id="8" name="Action Button: Back or Previous 7">
            <a:hlinkClick r:id="" action="ppaction://hlinkshowjump?jump=lastslideviewed" highlightClick="1"/>
          </p:cNvPr>
          <p:cNvSpPr/>
          <p:nvPr/>
        </p:nvSpPr>
        <p:spPr>
          <a:xfrm>
            <a:off x="8238134" y="6093296"/>
            <a:ext cx="654346" cy="48944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3686747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8640961" cy="5670783"/>
          </a:xfrm>
          <a:prstGeom prst="rect">
            <a:avLst/>
          </a:prstGeom>
        </p:spPr>
        <p:txBody>
          <a:bodyPr wrap="square">
            <a:spAutoFit/>
          </a:bodyPr>
          <a:lstStyle/>
          <a:p>
            <a:pPr>
              <a:buClr>
                <a:srgbClr val="0070C0"/>
              </a:buClr>
              <a:buSzPct val="80000"/>
            </a:pPr>
            <a:r>
              <a:rPr lang="en-US" sz="1450" b="1" dirty="0" smtClean="0"/>
              <a:t>7.2 Alimentary Canal</a:t>
            </a:r>
          </a:p>
          <a:p>
            <a:pPr>
              <a:buClr>
                <a:srgbClr val="0070C0"/>
              </a:buClr>
              <a:buSzPct val="80000"/>
            </a:pPr>
            <a:r>
              <a:rPr lang="en-US" sz="1450" b="1" dirty="0" smtClean="0"/>
              <a:t>Core</a:t>
            </a:r>
          </a:p>
          <a:p>
            <a:pPr marL="355600" indent="-342900">
              <a:buClr>
                <a:srgbClr val="0070C0"/>
              </a:buClr>
              <a:buSzPct val="80000"/>
              <a:buFont typeface="Arial" panose="020B0604020202020204" pitchFamily="34" charset="0"/>
              <a:buChar char="►"/>
            </a:pPr>
            <a:r>
              <a:rPr lang="en-US" sz="1450" dirty="0"/>
              <a:t>Define ingestion as the taking of </a:t>
            </a:r>
            <a:r>
              <a:rPr lang="en-US" sz="1450" dirty="0" smtClean="0"/>
              <a:t>substances, e.g</a:t>
            </a:r>
            <a:r>
              <a:rPr lang="en-US" sz="1450" dirty="0"/>
              <a:t>. food and drink, into the body through </a:t>
            </a:r>
            <a:r>
              <a:rPr lang="en-US" sz="1450" dirty="0" smtClean="0"/>
              <a:t>the mouth</a:t>
            </a:r>
            <a:endParaRPr lang="en-US" sz="1450" dirty="0"/>
          </a:p>
          <a:p>
            <a:pPr marL="355600" indent="-342900">
              <a:buClr>
                <a:srgbClr val="0070C0"/>
              </a:buClr>
              <a:buSzPct val="80000"/>
              <a:buFont typeface="Arial" panose="020B0604020202020204" pitchFamily="34" charset="0"/>
              <a:buChar char="►"/>
            </a:pPr>
            <a:r>
              <a:rPr lang="en-US" sz="1450" dirty="0" smtClean="0"/>
              <a:t>Define </a:t>
            </a:r>
            <a:r>
              <a:rPr lang="en-US" sz="1450" dirty="0"/>
              <a:t>mechanical digestion as </a:t>
            </a:r>
            <a:r>
              <a:rPr lang="en-US" sz="1450" dirty="0" smtClean="0"/>
              <a:t>the breakdown </a:t>
            </a:r>
            <a:r>
              <a:rPr lang="en-US" sz="1450" dirty="0"/>
              <a:t>of food into smaller </a:t>
            </a:r>
            <a:r>
              <a:rPr lang="en-US" sz="1450" dirty="0" smtClean="0"/>
              <a:t>pieces without </a:t>
            </a:r>
            <a:r>
              <a:rPr lang="en-US" sz="1450" dirty="0"/>
              <a:t>chemical change to the </a:t>
            </a:r>
            <a:r>
              <a:rPr lang="en-US" sz="1450" dirty="0" smtClean="0"/>
              <a:t>food molecules</a:t>
            </a:r>
            <a:endParaRPr lang="en-US" sz="1450" dirty="0"/>
          </a:p>
          <a:p>
            <a:pPr marL="355600" indent="-342900">
              <a:buClr>
                <a:srgbClr val="0070C0"/>
              </a:buClr>
              <a:buSzPct val="80000"/>
              <a:buFont typeface="Arial" panose="020B0604020202020204" pitchFamily="34" charset="0"/>
              <a:buChar char="►"/>
            </a:pPr>
            <a:r>
              <a:rPr lang="en-US" sz="1450" dirty="0" smtClean="0"/>
              <a:t>Define </a:t>
            </a:r>
            <a:r>
              <a:rPr lang="en-US" sz="1450" dirty="0"/>
              <a:t>chemical digestion as the </a:t>
            </a:r>
            <a:r>
              <a:rPr lang="en-US" sz="1450" dirty="0" smtClean="0"/>
              <a:t>breakdown of </a:t>
            </a:r>
            <a:r>
              <a:rPr lang="en-US" sz="1450" dirty="0"/>
              <a:t>large, insoluble molecules into </a:t>
            </a:r>
            <a:r>
              <a:rPr lang="en-US" sz="1450" dirty="0" smtClean="0"/>
              <a:t>small, soluble </a:t>
            </a:r>
            <a:r>
              <a:rPr lang="en-US" sz="1450" dirty="0"/>
              <a:t>molecules</a:t>
            </a:r>
          </a:p>
          <a:p>
            <a:pPr marL="355600" indent="-342900">
              <a:buClr>
                <a:srgbClr val="0070C0"/>
              </a:buClr>
              <a:buSzPct val="80000"/>
              <a:buFont typeface="Arial" panose="020B0604020202020204" pitchFamily="34" charset="0"/>
              <a:buChar char="►"/>
            </a:pPr>
            <a:r>
              <a:rPr lang="en-US" sz="1450" dirty="0" smtClean="0"/>
              <a:t>Define </a:t>
            </a:r>
            <a:r>
              <a:rPr lang="en-US" sz="1450" dirty="0"/>
              <a:t>absorption as the movement of </a:t>
            </a:r>
            <a:r>
              <a:rPr lang="en-US" sz="1450" dirty="0" smtClean="0"/>
              <a:t>small food </a:t>
            </a:r>
            <a:r>
              <a:rPr lang="en-US" sz="1450" dirty="0"/>
              <a:t>molecules and ions through the wall </a:t>
            </a:r>
            <a:r>
              <a:rPr lang="en-US" sz="1450" dirty="0" smtClean="0"/>
              <a:t>of the </a:t>
            </a:r>
            <a:r>
              <a:rPr lang="en-US" sz="1450" dirty="0"/>
              <a:t>intestine into the blood</a:t>
            </a:r>
          </a:p>
          <a:p>
            <a:pPr marL="355600" indent="-342900">
              <a:buClr>
                <a:srgbClr val="0070C0"/>
              </a:buClr>
              <a:buSzPct val="80000"/>
              <a:buFont typeface="Arial" panose="020B0604020202020204" pitchFamily="34" charset="0"/>
              <a:buChar char="►"/>
            </a:pPr>
            <a:r>
              <a:rPr lang="en-US" sz="1450" dirty="0" smtClean="0"/>
              <a:t>Define </a:t>
            </a:r>
            <a:r>
              <a:rPr lang="en-US" sz="1450" dirty="0"/>
              <a:t>assimilation as the movement </a:t>
            </a:r>
            <a:r>
              <a:rPr lang="en-US" sz="1450" dirty="0" smtClean="0"/>
              <a:t>of digested </a:t>
            </a:r>
            <a:r>
              <a:rPr lang="en-US" sz="1450" dirty="0"/>
              <a:t>food molecules into the cells of </a:t>
            </a:r>
            <a:r>
              <a:rPr lang="en-US" sz="1450" dirty="0" smtClean="0"/>
              <a:t>the body </a:t>
            </a:r>
            <a:r>
              <a:rPr lang="en-US" sz="1450" dirty="0"/>
              <a:t>where they are used, becoming part </a:t>
            </a:r>
            <a:r>
              <a:rPr lang="en-US" sz="1450" dirty="0" smtClean="0"/>
              <a:t>of the </a:t>
            </a:r>
            <a:r>
              <a:rPr lang="en-US" sz="1450" dirty="0"/>
              <a:t>cells</a:t>
            </a:r>
          </a:p>
          <a:p>
            <a:pPr marL="355600" indent="-342900">
              <a:buClr>
                <a:srgbClr val="0070C0"/>
              </a:buClr>
              <a:buSzPct val="80000"/>
              <a:buFont typeface="Arial" panose="020B0604020202020204" pitchFamily="34" charset="0"/>
              <a:buChar char="►"/>
            </a:pPr>
            <a:r>
              <a:rPr lang="en-US" sz="1450" dirty="0" smtClean="0"/>
              <a:t>Define </a:t>
            </a:r>
            <a:r>
              <a:rPr lang="en-US" sz="1450" dirty="0"/>
              <a:t>egestion as the passing out of </a:t>
            </a:r>
            <a:r>
              <a:rPr lang="en-US" sz="1450" dirty="0" smtClean="0"/>
              <a:t>food that </a:t>
            </a:r>
            <a:r>
              <a:rPr lang="en-US" sz="1450" dirty="0"/>
              <a:t>has not been digested or absorbed, </a:t>
            </a:r>
            <a:r>
              <a:rPr lang="en-US" sz="1450" dirty="0" smtClean="0"/>
              <a:t>as faeces</a:t>
            </a:r>
            <a:r>
              <a:rPr lang="en-US" sz="1450" dirty="0"/>
              <a:t>, through the anus</a:t>
            </a:r>
          </a:p>
          <a:p>
            <a:pPr marL="355600" indent="-342900">
              <a:buClr>
                <a:srgbClr val="0070C0"/>
              </a:buClr>
              <a:buSzPct val="80000"/>
              <a:buFont typeface="Arial" panose="020B0604020202020204" pitchFamily="34" charset="0"/>
              <a:buChar char="►"/>
            </a:pPr>
            <a:r>
              <a:rPr lang="en-US" sz="1450" dirty="0" smtClean="0"/>
              <a:t>Describe </a:t>
            </a:r>
            <a:r>
              <a:rPr lang="en-US" sz="1450" dirty="0"/>
              <a:t>diarrhoea as the loss of </a:t>
            </a:r>
            <a:r>
              <a:rPr lang="en-US" sz="1450" dirty="0" smtClean="0"/>
              <a:t>watery faeces</a:t>
            </a:r>
            <a:endParaRPr lang="en-US" sz="1450" dirty="0"/>
          </a:p>
          <a:p>
            <a:pPr marL="355600" indent="-342900">
              <a:buClr>
                <a:srgbClr val="0070C0"/>
              </a:buClr>
              <a:buSzPct val="80000"/>
              <a:buFont typeface="Arial" panose="020B0604020202020204" pitchFamily="34" charset="0"/>
              <a:buChar char="►"/>
            </a:pPr>
            <a:r>
              <a:rPr lang="en-US" sz="1450" dirty="0" smtClean="0"/>
              <a:t>Outline </a:t>
            </a:r>
            <a:r>
              <a:rPr lang="en-US" sz="1450" dirty="0"/>
              <a:t>the treatment of diarrhoea using </a:t>
            </a:r>
            <a:r>
              <a:rPr lang="en-US" sz="1450" dirty="0" smtClean="0"/>
              <a:t>oral rehydration </a:t>
            </a:r>
            <a:r>
              <a:rPr lang="en-US" sz="1450" dirty="0"/>
              <a:t>therapy</a:t>
            </a:r>
          </a:p>
          <a:p>
            <a:pPr marL="355600" indent="-342900">
              <a:buClr>
                <a:srgbClr val="0070C0"/>
              </a:buClr>
              <a:buSzPct val="80000"/>
              <a:buFont typeface="Arial" panose="020B0604020202020204" pitchFamily="34" charset="0"/>
              <a:buChar char="►"/>
            </a:pPr>
            <a:r>
              <a:rPr lang="en-US" sz="1450" dirty="0" smtClean="0"/>
              <a:t>Describe </a:t>
            </a:r>
            <a:r>
              <a:rPr lang="en-US" sz="1450" dirty="0"/>
              <a:t>cholera as a disease caused by </a:t>
            </a:r>
            <a:r>
              <a:rPr lang="en-US" sz="1450" dirty="0" smtClean="0"/>
              <a:t>a bacterium</a:t>
            </a:r>
            <a:endParaRPr lang="en-US" sz="1450" dirty="0"/>
          </a:p>
          <a:p>
            <a:pPr marL="355600" indent="-342900">
              <a:buClr>
                <a:srgbClr val="0070C0"/>
              </a:buClr>
              <a:buSzPct val="80000"/>
              <a:buFont typeface="Arial" panose="020B0604020202020204" pitchFamily="34" charset="0"/>
              <a:buChar char="►"/>
            </a:pPr>
            <a:r>
              <a:rPr lang="en-US" sz="1450" dirty="0" smtClean="0"/>
              <a:t>Identify </a:t>
            </a:r>
            <a:r>
              <a:rPr lang="en-US" sz="1450" dirty="0"/>
              <a:t>the main regions of the </a:t>
            </a:r>
            <a:r>
              <a:rPr lang="en-US" sz="1450" dirty="0" smtClean="0"/>
              <a:t>alimentary canal </a:t>
            </a:r>
            <a:r>
              <a:rPr lang="en-US" sz="1450" dirty="0"/>
              <a:t>and associated organs, limited </a:t>
            </a:r>
            <a:r>
              <a:rPr lang="en-US" sz="1450" dirty="0" smtClean="0"/>
              <a:t>to mouth</a:t>
            </a:r>
            <a:r>
              <a:rPr lang="en-US" sz="1450" dirty="0"/>
              <a:t>, salivary glands, </a:t>
            </a:r>
            <a:r>
              <a:rPr lang="en-US" sz="1450" dirty="0" err="1" smtClean="0"/>
              <a:t>oesophagus</a:t>
            </a:r>
            <a:r>
              <a:rPr lang="en-US" sz="1450" dirty="0" smtClean="0"/>
              <a:t>, stomach</a:t>
            </a:r>
            <a:r>
              <a:rPr lang="en-US" sz="1450" dirty="0"/>
              <a:t>, small intestine (duodenum </a:t>
            </a:r>
            <a:r>
              <a:rPr lang="en-US" sz="1450" dirty="0" smtClean="0"/>
              <a:t>and ileum</a:t>
            </a:r>
            <a:r>
              <a:rPr lang="en-US" sz="1450" dirty="0"/>
              <a:t>), pancreas, liver, gall bladder and </a:t>
            </a:r>
            <a:r>
              <a:rPr lang="en-US" sz="1450" dirty="0" smtClean="0"/>
              <a:t>large intestine </a:t>
            </a:r>
            <a:r>
              <a:rPr lang="en-US" sz="1450" dirty="0"/>
              <a:t>(colon, rectum, anus)</a:t>
            </a:r>
          </a:p>
          <a:p>
            <a:pPr marL="355600" indent="-342900">
              <a:buClr>
                <a:srgbClr val="0070C0"/>
              </a:buClr>
              <a:buSzPct val="80000"/>
              <a:buFont typeface="Arial" panose="020B0604020202020204" pitchFamily="34" charset="0"/>
              <a:buChar char="►"/>
            </a:pPr>
            <a:r>
              <a:rPr lang="en-US" sz="1450" dirty="0" smtClean="0"/>
              <a:t>Describe </a:t>
            </a:r>
            <a:r>
              <a:rPr lang="en-US" sz="1450" dirty="0"/>
              <a:t>the functions of the regions of </a:t>
            </a:r>
            <a:r>
              <a:rPr lang="en-US" sz="1450" dirty="0" smtClean="0"/>
              <a:t>the alimentary </a:t>
            </a:r>
            <a:r>
              <a:rPr lang="en-US" sz="1450" dirty="0"/>
              <a:t>canal listed above, in relation </a:t>
            </a:r>
            <a:r>
              <a:rPr lang="en-US" sz="1450" dirty="0" smtClean="0"/>
              <a:t>to ingestion</a:t>
            </a:r>
            <a:r>
              <a:rPr lang="en-US" sz="1450" dirty="0"/>
              <a:t>, digestion, absorption, </a:t>
            </a:r>
            <a:r>
              <a:rPr lang="en-US" sz="1450" dirty="0" smtClean="0"/>
              <a:t>assimilation and </a:t>
            </a:r>
            <a:r>
              <a:rPr lang="en-US" sz="1450" dirty="0"/>
              <a:t>egestion of </a:t>
            </a:r>
            <a:r>
              <a:rPr lang="en-US" sz="1450" dirty="0" smtClean="0"/>
              <a:t>food</a:t>
            </a:r>
          </a:p>
          <a:p>
            <a:pPr marL="12700">
              <a:buClr>
                <a:srgbClr val="0070C0"/>
              </a:buClr>
              <a:buSzPct val="80000"/>
            </a:pPr>
            <a:r>
              <a:rPr lang="en-US" sz="1450" b="1" dirty="0"/>
              <a:t>Supplement</a:t>
            </a:r>
          </a:p>
          <a:p>
            <a:pPr marL="355600" indent="-342900">
              <a:buClr>
                <a:srgbClr val="0070C0"/>
              </a:buClr>
              <a:buSzPct val="80000"/>
              <a:buFont typeface="Arial" panose="020B0604020202020204" pitchFamily="34" charset="0"/>
              <a:buChar char="►"/>
            </a:pPr>
            <a:r>
              <a:rPr lang="en-US" sz="1450" dirty="0" smtClean="0"/>
              <a:t>Explain </a:t>
            </a:r>
            <a:r>
              <a:rPr lang="en-US" sz="1450" dirty="0"/>
              <a:t>that the cholera bacterium </a:t>
            </a:r>
            <a:r>
              <a:rPr lang="en-US" sz="1450" dirty="0" smtClean="0"/>
              <a:t>produces a </a:t>
            </a:r>
            <a:r>
              <a:rPr lang="en-US" sz="1450" dirty="0"/>
              <a:t>toxin that causes secretion of chloride </a:t>
            </a:r>
            <a:r>
              <a:rPr lang="en-US" sz="1450" dirty="0" smtClean="0"/>
              <a:t>ions into </a:t>
            </a:r>
            <a:r>
              <a:rPr lang="en-US" sz="1450" dirty="0"/>
              <a:t>the small intestine, causing </a:t>
            </a:r>
            <a:r>
              <a:rPr lang="en-US" sz="1450" dirty="0" smtClean="0"/>
              <a:t>osmotic movement </a:t>
            </a:r>
            <a:r>
              <a:rPr lang="en-US" sz="1450" dirty="0"/>
              <a:t>of water into the gut, </a:t>
            </a:r>
            <a:r>
              <a:rPr lang="en-US" sz="1450" dirty="0" smtClean="0"/>
              <a:t>causing diarrhoea</a:t>
            </a:r>
            <a:r>
              <a:rPr lang="en-US" sz="1450" dirty="0"/>
              <a:t>, dehydration and loss of salts </a:t>
            </a:r>
            <a:r>
              <a:rPr lang="en-US" sz="1450" dirty="0" smtClean="0"/>
              <a:t>from blood</a:t>
            </a:r>
            <a:endParaRPr lang="en-US" sz="1450" dirty="0"/>
          </a:p>
        </p:txBody>
      </p:sp>
      <p:sp>
        <p:nvSpPr>
          <p:cNvPr id="5"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7 – Animal and Human Nutrition</a:t>
            </a:r>
            <a:endParaRPr lang="en-US" sz="3600" dirty="0"/>
          </a:p>
        </p:txBody>
      </p:sp>
    </p:spTree>
    <p:extLst>
      <p:ext uri="{BB962C8B-B14F-4D97-AF65-F5344CB8AC3E}">
        <p14:creationId xmlns:p14="http://schemas.microsoft.com/office/powerpoint/2010/main" val="355284542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0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52332</TotalTime>
  <Words>9034</Words>
  <Application>Microsoft Office PowerPoint</Application>
  <PresentationFormat>On-screen Show (4:3)</PresentationFormat>
  <Paragraphs>1117</Paragraphs>
  <Slides>85</Slides>
  <Notes>85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85</vt:i4>
      </vt:variant>
    </vt:vector>
  </HeadingPairs>
  <TitlesOfParts>
    <vt:vector size="94" baseType="lpstr">
      <vt:lpstr>Arial</vt:lpstr>
      <vt:lpstr>Cairo SF</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7 – Animal and Human Nutrition</vt:lpstr>
      <vt:lpstr>7 – Animal and Human Nutrition</vt:lpstr>
      <vt:lpstr>7 – Animal and Human Nutrition</vt:lpstr>
      <vt:lpstr>7 – Animal and Human Nutrition</vt:lpstr>
      <vt:lpstr>7 – Animal and Human Nutrition</vt:lpstr>
      <vt:lpstr>7 – Animal Nutrition</vt:lpstr>
      <vt:lpstr>7.1 – Animal Nutrition</vt:lpstr>
      <vt:lpstr>7.1 – Animal Nutrition</vt:lpstr>
      <vt:lpstr>7.1 – Diet</vt:lpstr>
      <vt:lpstr>7.1 – Diet – Energy Needs</vt:lpstr>
      <vt:lpstr>7.1 – Diet – Energy Needs</vt:lpstr>
      <vt:lpstr>7.1 – Diet – Nutrients</vt:lpstr>
      <vt:lpstr>7.1 – Diet – Nutrients</vt:lpstr>
      <vt:lpstr>7.1 – Diet – Nutrients</vt:lpstr>
      <vt:lpstr>7.1 – Diet – Vitamins</vt:lpstr>
      <vt:lpstr>7.1 – Diet – Fat and Heart Disease</vt:lpstr>
      <vt:lpstr>7.1 – Diet – Fat and Heart Disease</vt:lpstr>
      <vt:lpstr>7.1 – Diet – Fat and Heart Disease</vt:lpstr>
      <vt:lpstr>7.1 – Diet – Fat and Heart Disease</vt:lpstr>
      <vt:lpstr>7.1 – Diet – Fat and Heart Disease</vt:lpstr>
      <vt:lpstr>7.1 – Diet – Fat and Heart Disease</vt:lpstr>
      <vt:lpstr>7.1 – Diet – Starvation and Malnutrition</vt:lpstr>
      <vt:lpstr>7.1 – Diet – Starvation and Malnutrition</vt:lpstr>
      <vt:lpstr>7.1 – Diet – Starvation and Malnutrition</vt:lpstr>
      <vt:lpstr>7.1 – Diet</vt:lpstr>
      <vt:lpstr>7.2 - Digestion</vt:lpstr>
      <vt:lpstr>7.2 - Digestion</vt:lpstr>
      <vt:lpstr>7.2 – Digestion - Mechanical &amp; Chemical</vt:lpstr>
      <vt:lpstr>7.2 – Digestion - Mechanical &amp; Chemical</vt:lpstr>
      <vt:lpstr>7.2 – Digestion - Questions</vt:lpstr>
      <vt:lpstr>7.3 – Teeth</vt:lpstr>
      <vt:lpstr>7.3 – Teeth</vt:lpstr>
      <vt:lpstr>7.3 – Teeth - Types</vt:lpstr>
      <vt:lpstr>7.3 – Teeth - Types</vt:lpstr>
      <vt:lpstr>7.3 – Teeth - Types</vt:lpstr>
      <vt:lpstr>7.3 – Teeth - Types</vt:lpstr>
      <vt:lpstr>7.3 – Teeth - Types</vt:lpstr>
      <vt:lpstr>7.3 – Teeth - Types</vt:lpstr>
      <vt:lpstr>7.3 – Teeth - Questions</vt:lpstr>
      <vt:lpstr>7.4 – Alimentary Canal</vt:lpstr>
      <vt:lpstr>7.4 – Alimentary Canal</vt:lpstr>
      <vt:lpstr>7.4 – Alimentary Canal - Mouth</vt:lpstr>
      <vt:lpstr>7.4 – Alimentary Canal - Oesophagus</vt:lpstr>
      <vt:lpstr>7.4 – Alimentary Canal - Stomach</vt:lpstr>
      <vt:lpstr>7.4 – Alimentary Canal - Stomach</vt:lpstr>
      <vt:lpstr>7.4 – Alimentary Canal – Small Intestine</vt:lpstr>
      <vt:lpstr>7.4 – Alimentary Canal – Small Intestine</vt:lpstr>
      <vt:lpstr>7.4 – Alimentary Canal – Bile</vt:lpstr>
      <vt:lpstr>7.4 – Alimentary Canal – Villi</vt:lpstr>
      <vt:lpstr>7.4 – Alimentary Canal – Absorption</vt:lpstr>
      <vt:lpstr>7.4 – Alimentary Canal – Absorption</vt:lpstr>
      <vt:lpstr>7.4 – Alimentary Canal – Absorption</vt:lpstr>
      <vt:lpstr>7.4 – Alimentary Canal – Absorption</vt:lpstr>
      <vt:lpstr>7.4 – Alimentary Canal – Absorption</vt:lpstr>
      <vt:lpstr>7.4 – Alimentary Canal – Diarrhoea</vt:lpstr>
      <vt:lpstr>7.4 – Alimentary Canal – Diarrhoea</vt:lpstr>
      <vt:lpstr>7.4 – Alimentary Canal – Diarrhoea</vt:lpstr>
      <vt:lpstr>7.4 – Alimentary Canal – Diarrhoea</vt:lpstr>
      <vt:lpstr>7.5 – Assimilation</vt:lpstr>
      <vt:lpstr>7.5 – Assimilation Questions</vt:lpstr>
      <vt:lpstr>7 – Animal Nutrition</vt:lpstr>
      <vt:lpstr>7 – End of Chapter Questions</vt:lpstr>
      <vt:lpstr>7 – End of Chapter Questions</vt:lpstr>
      <vt:lpstr>7 – End of Chapter Questions</vt:lpstr>
      <vt:lpstr>7 – End of Chapter Questions</vt:lpstr>
      <vt:lpstr>7 – End of Chapter Questions</vt:lpstr>
      <vt:lpstr>7.1 – Workbook Questions - Diet</vt:lpstr>
      <vt:lpstr>7.1 – Workbook Questions - Diet</vt:lpstr>
      <vt:lpstr>7.2 – Workbook Questions - Digestion</vt:lpstr>
      <vt:lpstr>7.2 – Workbook Questions - Digestion</vt:lpstr>
      <vt:lpstr>7.3 – Workbook Questions - Teeth</vt:lpstr>
      <vt:lpstr>7.3 – Workbook Questions - Teeth</vt:lpstr>
      <vt:lpstr>7.4 – Workbook Questions - Cholera</vt:lpstr>
      <vt:lpstr>7.4 – Workbook Questions - Cholera</vt:lpstr>
      <vt:lpstr>7.4 – Workbook Questions - Cholera</vt:lpstr>
      <vt:lpstr>7.5 – Workbook Questions – Vitamin D Absorption</vt:lpstr>
      <vt:lpstr>7.5 – Workbook Questions – Vitamin D Absorption</vt:lpstr>
      <vt:lpstr>7.5 – Workbook Questions – Vitamin D Absorption</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07</dc:title>
  <dc:subject>Travel and Tourism</dc:subject>
  <dc:creator>Enderoth</dc:creator>
  <cp:keywords>Unit 07 – Animal Nutrition</cp:keywords>
  <cp:lastModifiedBy>Stephen Rafferty</cp:lastModifiedBy>
  <cp:revision>1763</cp:revision>
  <cp:lastPrinted>2014-01-22T18:25:48Z</cp:lastPrinted>
  <dcterms:created xsi:type="dcterms:W3CDTF">2008-03-12T11:01:44Z</dcterms:created>
  <dcterms:modified xsi:type="dcterms:W3CDTF">2018-08-13T16:05:36Z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